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8" r:id="rId2"/>
    <p:sldId id="2975" r:id="rId3"/>
    <p:sldId id="258" r:id="rId4"/>
    <p:sldId id="2909" r:id="rId5"/>
    <p:sldId id="2908" r:id="rId6"/>
    <p:sldId id="1993219070" r:id="rId7"/>
    <p:sldId id="1993219064" r:id="rId8"/>
    <p:sldId id="2901" r:id="rId9"/>
    <p:sldId id="1993219087" r:id="rId10"/>
    <p:sldId id="1993219086" r:id="rId11"/>
    <p:sldId id="1993219088" r:id="rId12"/>
    <p:sldId id="2882" r:id="rId13"/>
    <p:sldId id="2904" r:id="rId14"/>
    <p:sldId id="2906" r:id="rId15"/>
    <p:sldId id="1993219083" r:id="rId16"/>
    <p:sldId id="268" r:id="rId17"/>
    <p:sldId id="1993219084" r:id="rId18"/>
    <p:sldId id="1993219066" r:id="rId19"/>
    <p:sldId id="1993219082" r:id="rId20"/>
    <p:sldId id="1993219067" r:id="rId21"/>
    <p:sldId id="1993219068" r:id="rId22"/>
    <p:sldId id="1993219090" r:id="rId23"/>
    <p:sldId id="1993219089" r:id="rId24"/>
    <p:sldId id="1993219069" r:id="rId25"/>
    <p:sldId id="2907" r:id="rId2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hso 124" initials="n1" lastIdx="1" clrIdx="0">
    <p:extLst>
      <p:ext uri="{19B8F6BF-5375-455C-9EA6-DF929625EA0E}">
        <p15:presenceInfo xmlns:p15="http://schemas.microsoft.com/office/powerpoint/2012/main" userId="nhso 12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FF"/>
    <a:srgbClr val="6B3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JasmineUPC" panose="02020603050405020304" pitchFamily="18" charset="-34"/>
                <a:ea typeface="+mn-ea"/>
                <a:cs typeface="JasmineUPC" panose="02020603050405020304" pitchFamily="18" charset="-34"/>
              </a:defRPr>
            </a:pPr>
            <a:r>
              <a:rPr lang="th-TH" sz="20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ร้อยละผู้สูงอายุเขต </a:t>
            </a:r>
            <a:r>
              <a:rPr lang="en-US" sz="20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5 </a:t>
            </a:r>
            <a:r>
              <a:rPr lang="th-TH" sz="20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ราชบุรี จำแนกรายจังหวัด</a:t>
            </a:r>
            <a:endParaRPr lang="en-US" sz="2000" b="1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defRPr sz="2000" b="1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defRPr>
            </a:pPr>
            <a:r>
              <a:rPr lang="th-TH" sz="2000" b="1" baseline="0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ปี </a:t>
            </a:r>
            <a:r>
              <a:rPr lang="en-US" sz="2000" b="1" baseline="0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2564</a:t>
            </a:r>
            <a:endParaRPr lang="th-TH" sz="2000" b="1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c:rich>
      </c:tx>
      <c:layout>
        <c:manualLayout>
          <c:xMode val="edge"/>
          <c:yMode val="edge"/>
          <c:x val="0.19450258517016478"/>
          <c:y val="3.1456845156536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JasmineUPC" panose="02020603050405020304" pitchFamily="18" charset="-34"/>
              <a:ea typeface="+mn-ea"/>
              <a:cs typeface="JasmineUPC" panose="02020603050405020304" pitchFamily="18" charset="-34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963262472866696E-2"/>
          <c:y val="0.21395970372669937"/>
          <c:w val="0.91613703129845236"/>
          <c:h val="0.50768961482984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Sheet1!$B$40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Sheet1!$A$41:$A$49</c:f>
              <c:strCache>
                <c:ptCount val="9"/>
                <c:pt idx="0">
                  <c:v>ราชบุรี</c:v>
                </c:pt>
                <c:pt idx="1">
                  <c:v>กาญจนบุรี</c:v>
                </c:pt>
                <c:pt idx="2">
                  <c:v>สุพรรณบุรี</c:v>
                </c:pt>
                <c:pt idx="3">
                  <c:v>นครปฐม</c:v>
                </c:pt>
                <c:pt idx="4">
                  <c:v>สมุทรสาคร</c:v>
                </c:pt>
                <c:pt idx="5">
                  <c:v>สมุทรสงคราม</c:v>
                </c:pt>
                <c:pt idx="6">
                  <c:v>เพชรบุรี</c:v>
                </c:pt>
                <c:pt idx="7">
                  <c:v>ประจวบคีรีขันธ์</c:v>
                </c:pt>
                <c:pt idx="8">
                  <c:v>รวมเขต 5</c:v>
                </c:pt>
              </c:strCache>
            </c:strRef>
          </c:cat>
          <c:val>
            <c:numRef>
              <c:f>Sheet1!$B$41:$B$49</c:f>
              <c:numCache>
                <c:formatCode>0.00</c:formatCode>
                <c:ptCount val="9"/>
                <c:pt idx="0">
                  <c:v>21.883901413687209</c:v>
                </c:pt>
                <c:pt idx="1">
                  <c:v>19.256400154923561</c:v>
                </c:pt>
                <c:pt idx="2">
                  <c:v>24.089249835960832</c:v>
                </c:pt>
                <c:pt idx="3">
                  <c:v>19.782900807640825</c:v>
                </c:pt>
                <c:pt idx="4">
                  <c:v>19.681086812263857</c:v>
                </c:pt>
                <c:pt idx="5">
                  <c:v>24.932116625862452</c:v>
                </c:pt>
                <c:pt idx="6">
                  <c:v>21.194436619887856</c:v>
                </c:pt>
                <c:pt idx="7">
                  <c:v>19.171716420684785</c:v>
                </c:pt>
                <c:pt idx="8">
                  <c:v>21.000508685953342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C9-45ED-9D99-C8AE756A3EA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9832912"/>
        <c:axId val="1359859536"/>
      </c:barChart>
      <c:catAx>
        <c:axId val="135983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JasmineUPC" panose="02020603050405020304" pitchFamily="18" charset="-34"/>
                <a:ea typeface="+mn-ea"/>
                <a:cs typeface="JasmineUPC" panose="02020603050405020304" pitchFamily="18" charset="-34"/>
              </a:defRPr>
            </a:pPr>
            <a:endParaRPr lang="en-US"/>
          </a:p>
        </c:txPr>
        <c:crossAx val="1359859536"/>
        <c:crosses val="autoZero"/>
        <c:auto val="1"/>
        <c:lblAlgn val="ctr"/>
        <c:lblOffset val="100"/>
        <c:noMultiLvlLbl val="0"/>
      </c:catAx>
      <c:valAx>
        <c:axId val="1359859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35983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822ED-4B9C-4EC8-B561-5409BB08C8AA}" type="doc">
      <dgm:prSet loTypeId="urn:microsoft.com/office/officeart/2005/8/layout/radial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730A99-319B-4287-BA99-C29FBDE9CFB2}">
      <dgm:prSet phldrT="[Text]" custT="1"/>
      <dgm:spPr/>
      <dgm:t>
        <a:bodyPr/>
        <a:lstStyle/>
        <a:p>
          <a:r>
            <a:rPr lang="th-TH" sz="2800" b="1" dirty="0">
              <a:cs typeface="+mn-cs"/>
            </a:rPr>
            <a:t>การดูแลผู้สูงอายุ </a:t>
          </a:r>
        </a:p>
        <a:p>
          <a:r>
            <a:rPr lang="th-TH" sz="2800" b="1" dirty="0">
              <a:cs typeface="+mn-cs"/>
            </a:rPr>
            <a:t>เขตสุขภาพ</a:t>
          </a:r>
        </a:p>
        <a:p>
          <a:r>
            <a:rPr lang="th-TH" sz="2800" b="1" dirty="0">
              <a:cs typeface="+mn-cs"/>
            </a:rPr>
            <a:t>ที่ </a:t>
          </a:r>
          <a:r>
            <a:rPr lang="en-US" sz="2800" b="1" dirty="0">
              <a:cs typeface="+mn-cs"/>
            </a:rPr>
            <a:t>5</a:t>
          </a:r>
          <a:endParaRPr lang="en-US" sz="1700" b="1" dirty="0">
            <a:cs typeface="+mn-cs"/>
          </a:endParaRPr>
        </a:p>
      </dgm:t>
    </dgm:pt>
    <dgm:pt modelId="{C68E5E42-D034-4FA4-ADE2-C5E538D611FD}" type="parTrans" cxnId="{86562027-70EA-4114-ACEC-CC9601EFC573}">
      <dgm:prSet/>
      <dgm:spPr/>
      <dgm:t>
        <a:bodyPr/>
        <a:lstStyle/>
        <a:p>
          <a:endParaRPr lang="en-US"/>
        </a:p>
      </dgm:t>
    </dgm:pt>
    <dgm:pt modelId="{DBDAA784-327A-41DE-8ADC-464C24D97A99}" type="sibTrans" cxnId="{86562027-70EA-4114-ACEC-CC9601EFC573}">
      <dgm:prSet/>
      <dgm:spPr/>
      <dgm:t>
        <a:bodyPr/>
        <a:lstStyle/>
        <a:p>
          <a:endParaRPr lang="en-US"/>
        </a:p>
      </dgm:t>
    </dgm:pt>
    <dgm:pt modelId="{B4FD712A-92E5-49D8-A278-EE1CA0E0B563}">
      <dgm:prSet phldrT="[Text]" custT="1"/>
      <dgm:spPr/>
      <dgm:t>
        <a:bodyPr/>
        <a:lstStyle/>
        <a:p>
          <a:r>
            <a:rPr lang="th-TH" sz="2400" b="1" dirty="0"/>
            <a:t>อปสข.</a:t>
          </a:r>
          <a:endParaRPr lang="en-US" sz="2400" b="1" dirty="0"/>
        </a:p>
      </dgm:t>
    </dgm:pt>
    <dgm:pt modelId="{362FF8A4-2779-4C97-A824-C0E11137445D}" type="parTrans" cxnId="{CD39D1DA-7483-4CC2-9E37-457239D973A2}">
      <dgm:prSet/>
      <dgm:spPr/>
      <dgm:t>
        <a:bodyPr/>
        <a:lstStyle/>
        <a:p>
          <a:endParaRPr lang="en-US"/>
        </a:p>
      </dgm:t>
    </dgm:pt>
    <dgm:pt modelId="{1BD77136-8B54-4DFD-8153-5D832FB6DCCD}" type="sibTrans" cxnId="{CD39D1DA-7483-4CC2-9E37-457239D973A2}">
      <dgm:prSet/>
      <dgm:spPr/>
      <dgm:t>
        <a:bodyPr/>
        <a:lstStyle/>
        <a:p>
          <a:endParaRPr lang="en-US"/>
        </a:p>
      </dgm:t>
    </dgm:pt>
    <dgm:pt modelId="{6957DD61-A87D-4E1C-A0C1-13A8955A5815}">
      <dgm:prSet phldrT="[Text]" custT="1"/>
      <dgm:spPr/>
      <dgm:t>
        <a:bodyPr/>
        <a:lstStyle/>
        <a:p>
          <a:r>
            <a:rPr lang="th-TH" sz="3200" b="1" dirty="0" err="1">
              <a:solidFill>
                <a:schemeClr val="tx1"/>
              </a:solidFill>
            </a:rPr>
            <a:t>อค</a:t>
          </a:r>
          <a:r>
            <a:rPr lang="th-TH" sz="3200" b="1" dirty="0">
              <a:solidFill>
                <a:schemeClr val="tx1"/>
              </a:solidFill>
            </a:rPr>
            <a:t>ม.</a:t>
          </a:r>
          <a:endParaRPr lang="en-US" sz="3200" b="1" dirty="0">
            <a:solidFill>
              <a:schemeClr val="tx1"/>
            </a:solidFill>
          </a:endParaRPr>
        </a:p>
      </dgm:t>
    </dgm:pt>
    <dgm:pt modelId="{D41F4D8D-1D39-4353-A2BF-6913895AB0CC}" type="parTrans" cxnId="{A3588C9B-DCB6-4E49-8211-668DB75BD477}">
      <dgm:prSet/>
      <dgm:spPr/>
      <dgm:t>
        <a:bodyPr/>
        <a:lstStyle/>
        <a:p>
          <a:endParaRPr lang="en-US"/>
        </a:p>
      </dgm:t>
    </dgm:pt>
    <dgm:pt modelId="{FDCA086B-65FF-491B-910A-F721E937E64F}" type="sibTrans" cxnId="{A3588C9B-DCB6-4E49-8211-668DB75BD477}">
      <dgm:prSet/>
      <dgm:spPr/>
      <dgm:t>
        <a:bodyPr/>
        <a:lstStyle/>
        <a:p>
          <a:endParaRPr lang="en-US"/>
        </a:p>
      </dgm:t>
    </dgm:pt>
    <dgm:pt modelId="{35DD8185-BFC7-4F7E-B56E-263131588E13}">
      <dgm:prSet phldrT="[Text]" custT="1"/>
      <dgm:spPr/>
      <dgm:t>
        <a:bodyPr/>
        <a:lstStyle/>
        <a:p>
          <a:r>
            <a:rPr lang="th-TH" sz="1600" b="1" dirty="0">
              <a:solidFill>
                <a:schemeClr val="tx1"/>
              </a:solidFill>
            </a:rPr>
            <a:t>สำนักงานเขตสุขภาพที่</a:t>
          </a:r>
          <a:r>
            <a:rPr lang="en-US" sz="1600" b="1" dirty="0">
              <a:solidFill>
                <a:schemeClr val="tx1"/>
              </a:solidFill>
            </a:rPr>
            <a:t> 5 </a:t>
          </a:r>
          <a:r>
            <a:rPr lang="th-TH" sz="1600" b="1" dirty="0">
              <a:solidFill>
                <a:schemeClr val="tx1"/>
              </a:solidFill>
            </a:rPr>
            <a:t>และหน่วยงานในเครือข่าย </a:t>
          </a:r>
          <a:endParaRPr lang="en-US" sz="1600" b="1" dirty="0">
            <a:solidFill>
              <a:schemeClr val="tx1"/>
            </a:solidFill>
          </a:endParaRPr>
        </a:p>
      </dgm:t>
    </dgm:pt>
    <dgm:pt modelId="{B1E6DA51-D7C5-410B-A0E9-03431D822113}" type="parTrans" cxnId="{D45F99C9-1CF5-4C02-8C05-F7F8EF92DEC1}">
      <dgm:prSet/>
      <dgm:spPr/>
      <dgm:t>
        <a:bodyPr/>
        <a:lstStyle/>
        <a:p>
          <a:endParaRPr lang="en-US"/>
        </a:p>
      </dgm:t>
    </dgm:pt>
    <dgm:pt modelId="{D41AA684-DAFE-4895-AC8B-D8CD5985CBC5}" type="sibTrans" cxnId="{D45F99C9-1CF5-4C02-8C05-F7F8EF92DEC1}">
      <dgm:prSet/>
      <dgm:spPr/>
      <dgm:t>
        <a:bodyPr/>
        <a:lstStyle/>
        <a:p>
          <a:endParaRPr lang="en-US"/>
        </a:p>
      </dgm:t>
    </dgm:pt>
    <dgm:pt modelId="{2176A448-DF17-45EE-8533-EAFE587BE371}">
      <dgm:prSet phldrT="[Text]" custT="1"/>
      <dgm:spPr/>
      <dgm:t>
        <a:bodyPr/>
        <a:lstStyle/>
        <a:p>
          <a:r>
            <a:rPr lang="th-TH" sz="2400" b="1" dirty="0">
              <a:cs typeface="+mn-cs"/>
            </a:rPr>
            <a:t>ศูนย์อนามัยที่ </a:t>
          </a:r>
          <a:r>
            <a:rPr lang="en-US" sz="2400" b="1" dirty="0">
              <a:cs typeface="+mn-cs"/>
            </a:rPr>
            <a:t>5 </a:t>
          </a:r>
          <a:r>
            <a:rPr lang="th-TH" sz="2400" b="1" dirty="0">
              <a:cs typeface="+mn-cs"/>
            </a:rPr>
            <a:t>ราชบุรี</a:t>
          </a:r>
          <a:endParaRPr lang="en-US" sz="2400" b="1" dirty="0">
            <a:cs typeface="+mn-cs"/>
          </a:endParaRPr>
        </a:p>
      </dgm:t>
    </dgm:pt>
    <dgm:pt modelId="{A3A30EC9-2AE5-4BE8-A9FF-6F330C2BFF62}" type="parTrans" cxnId="{A7D49FF1-981C-4E7A-A2FB-7D069F1A44E0}">
      <dgm:prSet/>
      <dgm:spPr/>
      <dgm:t>
        <a:bodyPr/>
        <a:lstStyle/>
        <a:p>
          <a:endParaRPr lang="en-US"/>
        </a:p>
      </dgm:t>
    </dgm:pt>
    <dgm:pt modelId="{9A41BDA6-5AE6-4F13-A060-5F91700D291E}" type="sibTrans" cxnId="{A7D49FF1-981C-4E7A-A2FB-7D069F1A44E0}">
      <dgm:prSet/>
      <dgm:spPr/>
      <dgm:t>
        <a:bodyPr/>
        <a:lstStyle/>
        <a:p>
          <a:endParaRPr lang="en-US"/>
        </a:p>
      </dgm:t>
    </dgm:pt>
    <dgm:pt modelId="{3AB2D2F7-5B1D-4259-BED6-DA3CDD61C6FE}">
      <dgm:prSet phldrT="[Text]" custT="1"/>
      <dgm:spPr/>
      <dgm:t>
        <a:bodyPr/>
        <a:lstStyle/>
        <a:p>
          <a:r>
            <a:rPr lang="th-TH" sz="3200" b="1" dirty="0">
              <a:solidFill>
                <a:schemeClr val="tx1"/>
              </a:solidFill>
            </a:rPr>
            <a:t>อบจ</a:t>
          </a:r>
          <a:r>
            <a:rPr lang="th-TH" sz="1800" dirty="0"/>
            <a:t>. </a:t>
          </a:r>
          <a:endParaRPr lang="en-US" sz="1800" dirty="0"/>
        </a:p>
      </dgm:t>
    </dgm:pt>
    <dgm:pt modelId="{837A7492-D305-4BBE-A2BF-C7E88EC00BBD}" type="parTrans" cxnId="{095360F6-C6FF-48DF-8F6B-9CBD27D21795}">
      <dgm:prSet/>
      <dgm:spPr/>
      <dgm:t>
        <a:bodyPr/>
        <a:lstStyle/>
        <a:p>
          <a:endParaRPr lang="en-US"/>
        </a:p>
      </dgm:t>
    </dgm:pt>
    <dgm:pt modelId="{09628A8C-8640-41BC-BFB7-6D90F1595234}" type="sibTrans" cxnId="{095360F6-C6FF-48DF-8F6B-9CBD27D21795}">
      <dgm:prSet/>
      <dgm:spPr/>
      <dgm:t>
        <a:bodyPr/>
        <a:lstStyle/>
        <a:p>
          <a:endParaRPr lang="en-US"/>
        </a:p>
      </dgm:t>
    </dgm:pt>
    <dgm:pt modelId="{19235190-FDEB-4F4E-A84D-F426E037597F}">
      <dgm:prSet phldrT="[Text]" custT="1"/>
      <dgm:spPr/>
      <dgm:t>
        <a:bodyPr/>
        <a:lstStyle/>
        <a:p>
          <a:r>
            <a:rPr lang="th-TH" sz="2400" b="1" dirty="0">
              <a:solidFill>
                <a:schemeClr val="tx1"/>
              </a:solidFill>
            </a:rPr>
            <a:t>ท้องถิ่น </a:t>
          </a:r>
        </a:p>
        <a:p>
          <a:r>
            <a:rPr lang="th-TH" sz="2400" b="1" dirty="0">
              <a:solidFill>
                <a:schemeClr val="tx1"/>
              </a:solidFill>
            </a:rPr>
            <a:t>จังหวัด</a:t>
          </a:r>
          <a:endParaRPr lang="en-US" sz="2400" b="1" dirty="0">
            <a:solidFill>
              <a:schemeClr val="tx1"/>
            </a:solidFill>
          </a:endParaRPr>
        </a:p>
      </dgm:t>
    </dgm:pt>
    <dgm:pt modelId="{353F605D-E44F-458C-AB89-97F1D1B747C7}" type="parTrans" cxnId="{2E1413E3-8CE6-45A6-A56A-8E75F889DB65}">
      <dgm:prSet/>
      <dgm:spPr/>
      <dgm:t>
        <a:bodyPr/>
        <a:lstStyle/>
        <a:p>
          <a:endParaRPr lang="en-US"/>
        </a:p>
      </dgm:t>
    </dgm:pt>
    <dgm:pt modelId="{C7D73C85-D129-48D8-A748-BBF8FDEDCAFD}" type="sibTrans" cxnId="{2E1413E3-8CE6-45A6-A56A-8E75F889DB65}">
      <dgm:prSet/>
      <dgm:spPr/>
      <dgm:t>
        <a:bodyPr/>
        <a:lstStyle/>
        <a:p>
          <a:endParaRPr lang="en-US"/>
        </a:p>
      </dgm:t>
    </dgm:pt>
    <dgm:pt modelId="{D7EBAB29-ED98-4A5E-9A93-39751061FAFC}">
      <dgm:prSet phldrT="[Text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</a:rPr>
            <a:t>พัฒนาสังคมและความมั่นคงของมนุษย์ </a:t>
          </a:r>
          <a:endParaRPr lang="en-US" sz="2000" b="1" dirty="0">
            <a:solidFill>
              <a:schemeClr val="tx1"/>
            </a:solidFill>
          </a:endParaRPr>
        </a:p>
      </dgm:t>
    </dgm:pt>
    <dgm:pt modelId="{3B6AC6B6-5756-4A4C-9981-E18C1DF7826F}" type="parTrans" cxnId="{924342F4-A313-44A2-9A7E-CBCC2EA92ADB}">
      <dgm:prSet/>
      <dgm:spPr/>
      <dgm:t>
        <a:bodyPr/>
        <a:lstStyle/>
        <a:p>
          <a:endParaRPr lang="en-US"/>
        </a:p>
      </dgm:t>
    </dgm:pt>
    <dgm:pt modelId="{904E31D2-5231-4321-A187-8061C66F84B1}" type="sibTrans" cxnId="{924342F4-A313-44A2-9A7E-CBCC2EA92ADB}">
      <dgm:prSet/>
      <dgm:spPr/>
      <dgm:t>
        <a:bodyPr/>
        <a:lstStyle/>
        <a:p>
          <a:endParaRPr lang="en-US"/>
        </a:p>
      </dgm:t>
    </dgm:pt>
    <dgm:pt modelId="{5139C608-E74D-4AA2-830F-26E6895C7213}">
      <dgm:prSet phldrT="[Text]" custT="1"/>
      <dgm:spPr/>
      <dgm:t>
        <a:bodyPr/>
        <a:lstStyle/>
        <a:p>
          <a:r>
            <a:rPr lang="th-TH" sz="2400" b="1" dirty="0">
              <a:solidFill>
                <a:schemeClr val="tx1"/>
              </a:solidFill>
            </a:rPr>
            <a:t>อบต.</a:t>
          </a:r>
          <a:r>
            <a:rPr lang="en-US" sz="2400" b="1" dirty="0">
              <a:solidFill>
                <a:schemeClr val="tx1"/>
              </a:solidFill>
            </a:rPr>
            <a:t>/</a:t>
          </a:r>
          <a:r>
            <a:rPr lang="th-TH" sz="2400" b="1" dirty="0">
              <a:solidFill>
                <a:schemeClr val="tx1"/>
              </a:solidFill>
            </a:rPr>
            <a:t>เทศบาล</a:t>
          </a:r>
          <a:endParaRPr lang="en-US" sz="2400" b="1" dirty="0">
            <a:solidFill>
              <a:schemeClr val="tx1"/>
            </a:solidFill>
          </a:endParaRPr>
        </a:p>
      </dgm:t>
    </dgm:pt>
    <dgm:pt modelId="{11CCE5DF-CFE8-44EE-B6B8-AF53D41FF099}" type="parTrans" cxnId="{16714676-C480-481F-B89B-41EA3948DD76}">
      <dgm:prSet/>
      <dgm:spPr/>
      <dgm:t>
        <a:bodyPr/>
        <a:lstStyle/>
        <a:p>
          <a:endParaRPr lang="en-US"/>
        </a:p>
      </dgm:t>
    </dgm:pt>
    <dgm:pt modelId="{F320B510-9751-4EC7-A1CF-FFA40F67C62B}" type="sibTrans" cxnId="{16714676-C480-481F-B89B-41EA3948DD76}">
      <dgm:prSet/>
      <dgm:spPr/>
      <dgm:t>
        <a:bodyPr/>
        <a:lstStyle/>
        <a:p>
          <a:endParaRPr lang="en-US"/>
        </a:p>
      </dgm:t>
    </dgm:pt>
    <dgm:pt modelId="{CC157383-FB03-4E7C-9669-FCB4BCFC2A66}">
      <dgm:prSet phldrT="[Text]" custT="1"/>
      <dgm:spPr/>
      <dgm:t>
        <a:bodyPr/>
        <a:lstStyle/>
        <a:p>
          <a:r>
            <a:rPr lang="th-TH" sz="2400" b="1" dirty="0">
              <a:solidFill>
                <a:schemeClr val="tx1"/>
              </a:solidFill>
            </a:rPr>
            <a:t>สปสช. เขต </a:t>
          </a:r>
          <a:r>
            <a:rPr lang="en-US" sz="2400" b="1" dirty="0">
              <a:solidFill>
                <a:schemeClr val="tx1"/>
              </a:solidFill>
            </a:rPr>
            <a:t>5 </a:t>
          </a:r>
          <a:r>
            <a:rPr lang="th-TH" sz="2400" b="1" dirty="0">
              <a:solidFill>
                <a:schemeClr val="tx1"/>
              </a:solidFill>
            </a:rPr>
            <a:t>ราชบุรี</a:t>
          </a:r>
          <a:endParaRPr lang="en-US" sz="2400" b="1" dirty="0">
            <a:solidFill>
              <a:schemeClr val="tx1"/>
            </a:solidFill>
          </a:endParaRPr>
        </a:p>
      </dgm:t>
    </dgm:pt>
    <dgm:pt modelId="{2367FA0D-282A-4CB7-9890-44FFCAAF90A4}" type="parTrans" cxnId="{C96F33CB-EB17-4043-87FA-C1A280BA9994}">
      <dgm:prSet/>
      <dgm:spPr/>
      <dgm:t>
        <a:bodyPr/>
        <a:lstStyle/>
        <a:p>
          <a:endParaRPr lang="en-US"/>
        </a:p>
      </dgm:t>
    </dgm:pt>
    <dgm:pt modelId="{7BB88DCA-CB85-48EB-AFF7-02D2954C7E5E}" type="sibTrans" cxnId="{C96F33CB-EB17-4043-87FA-C1A280BA9994}">
      <dgm:prSet/>
      <dgm:spPr/>
      <dgm:t>
        <a:bodyPr/>
        <a:lstStyle/>
        <a:p>
          <a:endParaRPr lang="en-US"/>
        </a:p>
      </dgm:t>
    </dgm:pt>
    <dgm:pt modelId="{1CD1E8B3-84FF-488A-97D4-EFE5A3948B4F}">
      <dgm:prSet phldrT="[Text]" custT="1"/>
      <dgm:spPr/>
      <dgm:t>
        <a:bodyPr/>
        <a:lstStyle/>
        <a:p>
          <a:r>
            <a:rPr lang="th-TH" sz="2400" b="1" dirty="0">
              <a:solidFill>
                <a:schemeClr val="tx1"/>
              </a:solidFill>
            </a:rPr>
            <a:t>กขป.</a:t>
          </a:r>
          <a:endParaRPr lang="en-US" sz="2400" b="1" dirty="0">
            <a:solidFill>
              <a:schemeClr val="tx1"/>
            </a:solidFill>
          </a:endParaRPr>
        </a:p>
      </dgm:t>
    </dgm:pt>
    <dgm:pt modelId="{527399E9-2BE2-4829-8B48-4F6CAA2F14CF}" type="parTrans" cxnId="{6E2B48A0-C1C6-40E7-9FBD-7D0B583BC62C}">
      <dgm:prSet/>
      <dgm:spPr/>
      <dgm:t>
        <a:bodyPr/>
        <a:lstStyle/>
        <a:p>
          <a:endParaRPr lang="en-US"/>
        </a:p>
      </dgm:t>
    </dgm:pt>
    <dgm:pt modelId="{234D7C09-CCD2-4616-A6C8-59BFA24781A7}" type="sibTrans" cxnId="{6E2B48A0-C1C6-40E7-9FBD-7D0B583BC62C}">
      <dgm:prSet/>
      <dgm:spPr/>
      <dgm:t>
        <a:bodyPr/>
        <a:lstStyle/>
        <a:p>
          <a:endParaRPr lang="en-US"/>
        </a:p>
      </dgm:t>
    </dgm:pt>
    <dgm:pt modelId="{4FE176DD-D55A-41AB-BFA7-9D845462F113}">
      <dgm:prSet phldrT="[Text]" custT="1"/>
      <dgm:spPr/>
      <dgm:t>
        <a:bodyPr/>
        <a:lstStyle/>
        <a:p>
          <a:r>
            <a:rPr lang="th-TH" sz="1800" b="1" dirty="0">
              <a:solidFill>
                <a:schemeClr val="tx1"/>
              </a:solidFill>
            </a:rPr>
            <a:t>ภาคประชาชน</a:t>
          </a:r>
          <a:endParaRPr lang="en-US" sz="1800" b="1" dirty="0">
            <a:solidFill>
              <a:schemeClr val="tx1"/>
            </a:solidFill>
          </a:endParaRPr>
        </a:p>
      </dgm:t>
    </dgm:pt>
    <dgm:pt modelId="{BE2E6FAF-4DC5-4573-9142-81F23FED0739}" type="parTrans" cxnId="{AA3740A6-6FA6-47C2-AF93-242D731F321C}">
      <dgm:prSet/>
      <dgm:spPr/>
      <dgm:t>
        <a:bodyPr/>
        <a:lstStyle/>
        <a:p>
          <a:endParaRPr lang="en-US"/>
        </a:p>
      </dgm:t>
    </dgm:pt>
    <dgm:pt modelId="{1B01740D-4B8B-4D78-ABBF-6EC8E46528BD}" type="sibTrans" cxnId="{AA3740A6-6FA6-47C2-AF93-242D731F321C}">
      <dgm:prSet/>
      <dgm:spPr/>
      <dgm:t>
        <a:bodyPr/>
        <a:lstStyle/>
        <a:p>
          <a:endParaRPr lang="en-US"/>
        </a:p>
      </dgm:t>
    </dgm:pt>
    <dgm:pt modelId="{D6F2BFCB-D413-4C13-B7B8-53E81244A6C8}" type="pres">
      <dgm:prSet presAssocID="{9E0822ED-4B9C-4EC8-B561-5409BB08C8A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14875B-CFDB-43CC-BA33-BFA02CF99A9E}" type="pres">
      <dgm:prSet presAssocID="{FD730A99-319B-4287-BA99-C29FBDE9CFB2}" presName="centerShape" presStyleLbl="node0" presStyleIdx="0" presStyleCnt="1" custScaleX="193132" custScaleY="193132"/>
      <dgm:spPr/>
    </dgm:pt>
    <dgm:pt modelId="{220FA8A7-72B5-4E36-B198-9AE6B0547B3C}" type="pres">
      <dgm:prSet presAssocID="{B4FD712A-92E5-49D8-A278-EE1CA0E0B563}" presName="node" presStyleLbl="node1" presStyleIdx="0" presStyleCnt="11" custScaleX="129858" custScaleY="129858">
        <dgm:presLayoutVars>
          <dgm:bulletEnabled val="1"/>
        </dgm:presLayoutVars>
      </dgm:prSet>
      <dgm:spPr/>
    </dgm:pt>
    <dgm:pt modelId="{C18E4C1A-D76C-482F-8F77-FDA8E49EBCD8}" type="pres">
      <dgm:prSet presAssocID="{B4FD712A-92E5-49D8-A278-EE1CA0E0B563}" presName="dummy" presStyleCnt="0"/>
      <dgm:spPr/>
    </dgm:pt>
    <dgm:pt modelId="{721EDBA2-F86F-477B-BB79-4F91A063A61A}" type="pres">
      <dgm:prSet presAssocID="{1BD77136-8B54-4DFD-8153-5D832FB6DCCD}" presName="sibTrans" presStyleLbl="sibTrans2D1" presStyleIdx="0" presStyleCnt="11"/>
      <dgm:spPr/>
    </dgm:pt>
    <dgm:pt modelId="{BD98EC4A-FF7C-4DD8-BF50-4DDBDB2674F7}" type="pres">
      <dgm:prSet presAssocID="{6957DD61-A87D-4E1C-A0C1-13A8955A5815}" presName="node" presStyleLbl="node1" presStyleIdx="1" presStyleCnt="11" custScaleX="131924" custScaleY="131924">
        <dgm:presLayoutVars>
          <dgm:bulletEnabled val="1"/>
        </dgm:presLayoutVars>
      </dgm:prSet>
      <dgm:spPr/>
    </dgm:pt>
    <dgm:pt modelId="{7FD67C6E-0C5D-4AF6-9F97-68FD10CB4B0B}" type="pres">
      <dgm:prSet presAssocID="{6957DD61-A87D-4E1C-A0C1-13A8955A5815}" presName="dummy" presStyleCnt="0"/>
      <dgm:spPr/>
    </dgm:pt>
    <dgm:pt modelId="{B1F78870-D0A9-449A-9AFB-EEBB455D68CD}" type="pres">
      <dgm:prSet presAssocID="{FDCA086B-65FF-491B-910A-F721E937E64F}" presName="sibTrans" presStyleLbl="sibTrans2D1" presStyleIdx="1" presStyleCnt="11"/>
      <dgm:spPr/>
    </dgm:pt>
    <dgm:pt modelId="{E2299D05-D34D-4DE6-967D-19840A357B55}" type="pres">
      <dgm:prSet presAssocID="{CC157383-FB03-4E7C-9669-FCB4BCFC2A66}" presName="node" presStyleLbl="node1" presStyleIdx="2" presStyleCnt="11" custScaleX="142972" custScaleY="142972">
        <dgm:presLayoutVars>
          <dgm:bulletEnabled val="1"/>
        </dgm:presLayoutVars>
      </dgm:prSet>
      <dgm:spPr/>
    </dgm:pt>
    <dgm:pt modelId="{9DD78F23-FF2A-46EF-8DA2-C86DABBAFB2A}" type="pres">
      <dgm:prSet presAssocID="{CC157383-FB03-4E7C-9669-FCB4BCFC2A66}" presName="dummy" presStyleCnt="0"/>
      <dgm:spPr/>
    </dgm:pt>
    <dgm:pt modelId="{A85BFAB0-6E0C-4430-A901-3BBD78E05D36}" type="pres">
      <dgm:prSet presAssocID="{7BB88DCA-CB85-48EB-AFF7-02D2954C7E5E}" presName="sibTrans" presStyleLbl="sibTrans2D1" presStyleIdx="2" presStyleCnt="11"/>
      <dgm:spPr/>
    </dgm:pt>
    <dgm:pt modelId="{5AA290A9-07E5-469B-B90C-CC15F911DF88}" type="pres">
      <dgm:prSet presAssocID="{35DD8185-BFC7-4F7E-B56E-263131588E13}" presName="node" presStyleLbl="node1" presStyleIdx="3" presStyleCnt="11" custScaleX="145546" custScaleY="145546">
        <dgm:presLayoutVars>
          <dgm:bulletEnabled val="1"/>
        </dgm:presLayoutVars>
      </dgm:prSet>
      <dgm:spPr/>
    </dgm:pt>
    <dgm:pt modelId="{41991E03-51C1-4880-B112-6FFB6D64D3AA}" type="pres">
      <dgm:prSet presAssocID="{35DD8185-BFC7-4F7E-B56E-263131588E13}" presName="dummy" presStyleCnt="0"/>
      <dgm:spPr/>
    </dgm:pt>
    <dgm:pt modelId="{4A27A0B6-7088-4FDA-B3AD-3B0FCDB7187B}" type="pres">
      <dgm:prSet presAssocID="{D41AA684-DAFE-4895-AC8B-D8CD5985CBC5}" presName="sibTrans" presStyleLbl="sibTrans2D1" presStyleIdx="3" presStyleCnt="11"/>
      <dgm:spPr/>
    </dgm:pt>
    <dgm:pt modelId="{EF2C563C-2581-4A06-A1FD-E96DDF1BED48}" type="pres">
      <dgm:prSet presAssocID="{2176A448-DF17-45EE-8533-EAFE587BE371}" presName="node" presStyleLbl="node1" presStyleIdx="4" presStyleCnt="11" custScaleX="142161" custScaleY="142161">
        <dgm:presLayoutVars>
          <dgm:bulletEnabled val="1"/>
        </dgm:presLayoutVars>
      </dgm:prSet>
      <dgm:spPr/>
    </dgm:pt>
    <dgm:pt modelId="{4F6AB14F-FF48-4EF8-8071-FE0CFE27865D}" type="pres">
      <dgm:prSet presAssocID="{2176A448-DF17-45EE-8533-EAFE587BE371}" presName="dummy" presStyleCnt="0"/>
      <dgm:spPr/>
    </dgm:pt>
    <dgm:pt modelId="{41019D12-1874-4FD7-A727-0CB87382CDD6}" type="pres">
      <dgm:prSet presAssocID="{9A41BDA6-5AE6-4F13-A060-5F91700D291E}" presName="sibTrans" presStyleLbl="sibTrans2D1" presStyleIdx="4" presStyleCnt="11"/>
      <dgm:spPr/>
    </dgm:pt>
    <dgm:pt modelId="{B9B49529-0F95-43B2-AB91-D59972427874}" type="pres">
      <dgm:prSet presAssocID="{3AB2D2F7-5B1D-4259-BED6-DA3CDD61C6FE}" presName="node" presStyleLbl="node1" presStyleIdx="5" presStyleCnt="11" custScaleX="125054" custScaleY="125054">
        <dgm:presLayoutVars>
          <dgm:bulletEnabled val="1"/>
        </dgm:presLayoutVars>
      </dgm:prSet>
      <dgm:spPr/>
    </dgm:pt>
    <dgm:pt modelId="{9CF344FE-D223-4F3D-86A1-FE0549CD1C5D}" type="pres">
      <dgm:prSet presAssocID="{3AB2D2F7-5B1D-4259-BED6-DA3CDD61C6FE}" presName="dummy" presStyleCnt="0"/>
      <dgm:spPr/>
    </dgm:pt>
    <dgm:pt modelId="{5F5DEAE2-52BF-448C-9BEC-A4E4DC19A04E}" type="pres">
      <dgm:prSet presAssocID="{09628A8C-8640-41BC-BFB7-6D90F1595234}" presName="sibTrans" presStyleLbl="sibTrans2D1" presStyleIdx="5" presStyleCnt="11"/>
      <dgm:spPr/>
    </dgm:pt>
    <dgm:pt modelId="{E15CD227-3D4F-46BD-95B9-31A574B1DDDD}" type="pres">
      <dgm:prSet presAssocID="{19235190-FDEB-4F4E-A84D-F426E037597F}" presName="node" presStyleLbl="node1" presStyleIdx="6" presStyleCnt="11" custScaleX="135067" custScaleY="135067">
        <dgm:presLayoutVars>
          <dgm:bulletEnabled val="1"/>
        </dgm:presLayoutVars>
      </dgm:prSet>
      <dgm:spPr/>
    </dgm:pt>
    <dgm:pt modelId="{7CF4C3AC-AA0C-49EE-9A1B-14D42510EBF3}" type="pres">
      <dgm:prSet presAssocID="{19235190-FDEB-4F4E-A84D-F426E037597F}" presName="dummy" presStyleCnt="0"/>
      <dgm:spPr/>
    </dgm:pt>
    <dgm:pt modelId="{570E03C8-774B-4632-9177-165CD04E19E9}" type="pres">
      <dgm:prSet presAssocID="{C7D73C85-D129-48D8-A748-BBF8FDEDCAFD}" presName="sibTrans" presStyleLbl="sibTrans2D1" presStyleIdx="6" presStyleCnt="11"/>
      <dgm:spPr/>
    </dgm:pt>
    <dgm:pt modelId="{8B77573C-C2C7-464B-9172-3E5D2CCE8018}" type="pres">
      <dgm:prSet presAssocID="{D7EBAB29-ED98-4A5E-9A93-39751061FAFC}" presName="node" presStyleLbl="node1" presStyleIdx="7" presStyleCnt="11" custScaleX="138606" custScaleY="138606">
        <dgm:presLayoutVars>
          <dgm:bulletEnabled val="1"/>
        </dgm:presLayoutVars>
      </dgm:prSet>
      <dgm:spPr/>
    </dgm:pt>
    <dgm:pt modelId="{E9C47EA8-1B99-460D-9CF7-4F059DEA54D7}" type="pres">
      <dgm:prSet presAssocID="{D7EBAB29-ED98-4A5E-9A93-39751061FAFC}" presName="dummy" presStyleCnt="0"/>
      <dgm:spPr/>
    </dgm:pt>
    <dgm:pt modelId="{D12B4678-984B-415B-B3E7-83701BC09CFD}" type="pres">
      <dgm:prSet presAssocID="{904E31D2-5231-4321-A187-8061C66F84B1}" presName="sibTrans" presStyleLbl="sibTrans2D1" presStyleIdx="7" presStyleCnt="11"/>
      <dgm:spPr/>
    </dgm:pt>
    <dgm:pt modelId="{BDFDF054-BAC0-468A-8DF7-A18F11DC18EF}" type="pres">
      <dgm:prSet presAssocID="{5139C608-E74D-4AA2-830F-26E6895C7213}" presName="node" presStyleLbl="node1" presStyleIdx="8" presStyleCnt="11" custScaleX="133363" custScaleY="133363">
        <dgm:presLayoutVars>
          <dgm:bulletEnabled val="1"/>
        </dgm:presLayoutVars>
      </dgm:prSet>
      <dgm:spPr/>
    </dgm:pt>
    <dgm:pt modelId="{15329DC6-B58A-4BC6-B45B-A43809C79F54}" type="pres">
      <dgm:prSet presAssocID="{5139C608-E74D-4AA2-830F-26E6895C7213}" presName="dummy" presStyleCnt="0"/>
      <dgm:spPr/>
    </dgm:pt>
    <dgm:pt modelId="{4989792D-9DC9-486C-B03B-75B1079C114C}" type="pres">
      <dgm:prSet presAssocID="{F320B510-9751-4EC7-A1CF-FFA40F67C62B}" presName="sibTrans" presStyleLbl="sibTrans2D1" presStyleIdx="8" presStyleCnt="11"/>
      <dgm:spPr/>
    </dgm:pt>
    <dgm:pt modelId="{AC0BF51D-A7C5-4732-AB4B-C3652CD57A35}" type="pres">
      <dgm:prSet presAssocID="{1CD1E8B3-84FF-488A-97D4-EFE5A3948B4F}" presName="node" presStyleLbl="node1" presStyleIdx="9" presStyleCnt="11" custScaleX="129586" custScaleY="108762">
        <dgm:presLayoutVars>
          <dgm:bulletEnabled val="1"/>
        </dgm:presLayoutVars>
      </dgm:prSet>
      <dgm:spPr/>
    </dgm:pt>
    <dgm:pt modelId="{BB4C449F-08AC-40CE-8C77-857A264CF64F}" type="pres">
      <dgm:prSet presAssocID="{1CD1E8B3-84FF-488A-97D4-EFE5A3948B4F}" presName="dummy" presStyleCnt="0"/>
      <dgm:spPr/>
    </dgm:pt>
    <dgm:pt modelId="{F872E38D-3809-477B-A100-303BAC712210}" type="pres">
      <dgm:prSet presAssocID="{234D7C09-CCD2-4616-A6C8-59BFA24781A7}" presName="sibTrans" presStyleLbl="sibTrans2D1" presStyleIdx="9" presStyleCnt="11"/>
      <dgm:spPr/>
    </dgm:pt>
    <dgm:pt modelId="{4208A03F-CFE1-441F-957D-7DDCD81EB5E4}" type="pres">
      <dgm:prSet presAssocID="{4FE176DD-D55A-41AB-BFA7-9D845462F113}" presName="node" presStyleLbl="node1" presStyleIdx="10" presStyleCnt="11" custScaleX="116556" custScaleY="110081">
        <dgm:presLayoutVars>
          <dgm:bulletEnabled val="1"/>
        </dgm:presLayoutVars>
      </dgm:prSet>
      <dgm:spPr/>
    </dgm:pt>
    <dgm:pt modelId="{21EB7EB9-BB8D-42C3-A43F-31F87C69AC6E}" type="pres">
      <dgm:prSet presAssocID="{4FE176DD-D55A-41AB-BFA7-9D845462F113}" presName="dummy" presStyleCnt="0"/>
      <dgm:spPr/>
    </dgm:pt>
    <dgm:pt modelId="{4C876C04-E77A-410C-831B-B5EFB8C773C5}" type="pres">
      <dgm:prSet presAssocID="{1B01740D-4B8B-4D78-ABBF-6EC8E46528BD}" presName="sibTrans" presStyleLbl="sibTrans2D1" presStyleIdx="10" presStyleCnt="11"/>
      <dgm:spPr/>
    </dgm:pt>
  </dgm:ptLst>
  <dgm:cxnLst>
    <dgm:cxn modelId="{ADD0C000-4E62-4A4C-B973-67A53B794D7A}" type="presOf" srcId="{904E31D2-5231-4321-A187-8061C66F84B1}" destId="{D12B4678-984B-415B-B3E7-83701BC09CFD}" srcOrd="0" destOrd="0" presId="urn:microsoft.com/office/officeart/2005/8/layout/radial6"/>
    <dgm:cxn modelId="{3ABA5F01-4E01-480D-94E2-4A872175F95C}" type="presOf" srcId="{B4FD712A-92E5-49D8-A278-EE1CA0E0B563}" destId="{220FA8A7-72B5-4E36-B198-9AE6B0547B3C}" srcOrd="0" destOrd="0" presId="urn:microsoft.com/office/officeart/2005/8/layout/radial6"/>
    <dgm:cxn modelId="{91442707-C9C4-4C3C-AFBA-EA2DB779A534}" type="presOf" srcId="{1BD77136-8B54-4DFD-8153-5D832FB6DCCD}" destId="{721EDBA2-F86F-477B-BB79-4F91A063A61A}" srcOrd="0" destOrd="0" presId="urn:microsoft.com/office/officeart/2005/8/layout/radial6"/>
    <dgm:cxn modelId="{7C268809-7F8C-4094-8288-30D6AAE0EC40}" type="presOf" srcId="{C7D73C85-D129-48D8-A748-BBF8FDEDCAFD}" destId="{570E03C8-774B-4632-9177-165CD04E19E9}" srcOrd="0" destOrd="0" presId="urn:microsoft.com/office/officeart/2005/8/layout/radial6"/>
    <dgm:cxn modelId="{86562027-70EA-4114-ACEC-CC9601EFC573}" srcId="{9E0822ED-4B9C-4EC8-B561-5409BB08C8AA}" destId="{FD730A99-319B-4287-BA99-C29FBDE9CFB2}" srcOrd="0" destOrd="0" parTransId="{C68E5E42-D034-4FA4-ADE2-C5E538D611FD}" sibTransId="{DBDAA784-327A-41DE-8ADC-464C24D97A99}"/>
    <dgm:cxn modelId="{6E048E36-A132-4B9B-9FBB-6F600373826B}" type="presOf" srcId="{3AB2D2F7-5B1D-4259-BED6-DA3CDD61C6FE}" destId="{B9B49529-0F95-43B2-AB91-D59972427874}" srcOrd="0" destOrd="0" presId="urn:microsoft.com/office/officeart/2005/8/layout/radial6"/>
    <dgm:cxn modelId="{61EE3039-657B-4C79-9DC0-0D8F5B76E1E8}" type="presOf" srcId="{FDCA086B-65FF-491B-910A-F721E937E64F}" destId="{B1F78870-D0A9-449A-9AFB-EEBB455D68CD}" srcOrd="0" destOrd="0" presId="urn:microsoft.com/office/officeart/2005/8/layout/radial6"/>
    <dgm:cxn modelId="{C5B5793E-A047-4FF2-96F6-9F8C5FCE8D6E}" type="presOf" srcId="{D41AA684-DAFE-4895-AC8B-D8CD5985CBC5}" destId="{4A27A0B6-7088-4FDA-B3AD-3B0FCDB7187B}" srcOrd="0" destOrd="0" presId="urn:microsoft.com/office/officeart/2005/8/layout/radial6"/>
    <dgm:cxn modelId="{DBACFD5B-093D-4C8F-9819-42E649114C85}" type="presOf" srcId="{1CD1E8B3-84FF-488A-97D4-EFE5A3948B4F}" destId="{AC0BF51D-A7C5-4732-AB4B-C3652CD57A35}" srcOrd="0" destOrd="0" presId="urn:microsoft.com/office/officeart/2005/8/layout/radial6"/>
    <dgm:cxn modelId="{6175E762-B0EB-4A60-A45B-840D36C725D7}" type="presOf" srcId="{FD730A99-319B-4287-BA99-C29FBDE9CFB2}" destId="{0C14875B-CFDB-43CC-BA33-BFA02CF99A9E}" srcOrd="0" destOrd="0" presId="urn:microsoft.com/office/officeart/2005/8/layout/radial6"/>
    <dgm:cxn modelId="{7478B171-CC02-4786-915E-7493D8394E38}" type="presOf" srcId="{2176A448-DF17-45EE-8533-EAFE587BE371}" destId="{EF2C563C-2581-4A06-A1FD-E96DDF1BED48}" srcOrd="0" destOrd="0" presId="urn:microsoft.com/office/officeart/2005/8/layout/radial6"/>
    <dgm:cxn modelId="{16714676-C480-481F-B89B-41EA3948DD76}" srcId="{FD730A99-319B-4287-BA99-C29FBDE9CFB2}" destId="{5139C608-E74D-4AA2-830F-26E6895C7213}" srcOrd="8" destOrd="0" parTransId="{11CCE5DF-CFE8-44EE-B6B8-AF53D41FF099}" sibTransId="{F320B510-9751-4EC7-A1CF-FFA40F67C62B}"/>
    <dgm:cxn modelId="{1E9E8E56-8D07-4ABB-BEC5-EBD81737EC35}" type="presOf" srcId="{4FE176DD-D55A-41AB-BFA7-9D845462F113}" destId="{4208A03F-CFE1-441F-957D-7DDCD81EB5E4}" srcOrd="0" destOrd="0" presId="urn:microsoft.com/office/officeart/2005/8/layout/radial6"/>
    <dgm:cxn modelId="{33E3645A-4513-4BC0-86CD-485795F2C282}" type="presOf" srcId="{1B01740D-4B8B-4D78-ABBF-6EC8E46528BD}" destId="{4C876C04-E77A-410C-831B-B5EFB8C773C5}" srcOrd="0" destOrd="0" presId="urn:microsoft.com/office/officeart/2005/8/layout/radial6"/>
    <dgm:cxn modelId="{0688695A-34E7-40F5-9F6A-2E8A7EBAB30F}" type="presOf" srcId="{234D7C09-CCD2-4616-A6C8-59BFA24781A7}" destId="{F872E38D-3809-477B-A100-303BAC712210}" srcOrd="0" destOrd="0" presId="urn:microsoft.com/office/officeart/2005/8/layout/radial6"/>
    <dgm:cxn modelId="{C1034C82-CF01-438A-B2E9-B209550EE710}" type="presOf" srcId="{7BB88DCA-CB85-48EB-AFF7-02D2954C7E5E}" destId="{A85BFAB0-6E0C-4430-A901-3BBD78E05D36}" srcOrd="0" destOrd="0" presId="urn:microsoft.com/office/officeart/2005/8/layout/radial6"/>
    <dgm:cxn modelId="{B930AC8D-2147-4BE8-B107-8F6D72A93089}" type="presOf" srcId="{6957DD61-A87D-4E1C-A0C1-13A8955A5815}" destId="{BD98EC4A-FF7C-4DD8-BF50-4DDBDB2674F7}" srcOrd="0" destOrd="0" presId="urn:microsoft.com/office/officeart/2005/8/layout/radial6"/>
    <dgm:cxn modelId="{3B2F7F94-A606-4476-A50A-4A914E114843}" type="presOf" srcId="{9A41BDA6-5AE6-4F13-A060-5F91700D291E}" destId="{41019D12-1874-4FD7-A727-0CB87382CDD6}" srcOrd="0" destOrd="0" presId="urn:microsoft.com/office/officeart/2005/8/layout/radial6"/>
    <dgm:cxn modelId="{20BA3498-BF43-4C42-8656-9AD1F741FD35}" type="presOf" srcId="{5139C608-E74D-4AA2-830F-26E6895C7213}" destId="{BDFDF054-BAC0-468A-8DF7-A18F11DC18EF}" srcOrd="0" destOrd="0" presId="urn:microsoft.com/office/officeart/2005/8/layout/radial6"/>
    <dgm:cxn modelId="{A3588C9B-DCB6-4E49-8211-668DB75BD477}" srcId="{FD730A99-319B-4287-BA99-C29FBDE9CFB2}" destId="{6957DD61-A87D-4E1C-A0C1-13A8955A5815}" srcOrd="1" destOrd="0" parTransId="{D41F4D8D-1D39-4353-A2BF-6913895AB0CC}" sibTransId="{FDCA086B-65FF-491B-910A-F721E937E64F}"/>
    <dgm:cxn modelId="{5766929D-85F3-41CD-A574-E58E3C02D465}" type="presOf" srcId="{19235190-FDEB-4F4E-A84D-F426E037597F}" destId="{E15CD227-3D4F-46BD-95B9-31A574B1DDDD}" srcOrd="0" destOrd="0" presId="urn:microsoft.com/office/officeart/2005/8/layout/radial6"/>
    <dgm:cxn modelId="{ABFFAD9E-494A-417A-B5CE-8E14B0B3A151}" type="presOf" srcId="{9E0822ED-4B9C-4EC8-B561-5409BB08C8AA}" destId="{D6F2BFCB-D413-4C13-B7B8-53E81244A6C8}" srcOrd="0" destOrd="0" presId="urn:microsoft.com/office/officeart/2005/8/layout/radial6"/>
    <dgm:cxn modelId="{6E2B48A0-C1C6-40E7-9FBD-7D0B583BC62C}" srcId="{FD730A99-319B-4287-BA99-C29FBDE9CFB2}" destId="{1CD1E8B3-84FF-488A-97D4-EFE5A3948B4F}" srcOrd="9" destOrd="0" parTransId="{527399E9-2BE2-4829-8B48-4F6CAA2F14CF}" sibTransId="{234D7C09-CCD2-4616-A6C8-59BFA24781A7}"/>
    <dgm:cxn modelId="{AA3740A6-6FA6-47C2-AF93-242D731F321C}" srcId="{FD730A99-319B-4287-BA99-C29FBDE9CFB2}" destId="{4FE176DD-D55A-41AB-BFA7-9D845462F113}" srcOrd="10" destOrd="0" parTransId="{BE2E6FAF-4DC5-4573-9142-81F23FED0739}" sibTransId="{1B01740D-4B8B-4D78-ABBF-6EC8E46528BD}"/>
    <dgm:cxn modelId="{AC5AA2BA-64DB-4B7C-B441-35C55E8B421B}" type="presOf" srcId="{F320B510-9751-4EC7-A1CF-FFA40F67C62B}" destId="{4989792D-9DC9-486C-B03B-75B1079C114C}" srcOrd="0" destOrd="0" presId="urn:microsoft.com/office/officeart/2005/8/layout/radial6"/>
    <dgm:cxn modelId="{F7C589C0-307B-4B69-B629-4D8139C39960}" type="presOf" srcId="{35DD8185-BFC7-4F7E-B56E-263131588E13}" destId="{5AA290A9-07E5-469B-B90C-CC15F911DF88}" srcOrd="0" destOrd="0" presId="urn:microsoft.com/office/officeart/2005/8/layout/radial6"/>
    <dgm:cxn modelId="{184886C1-414A-4E90-AB26-2EC0EABA4AD7}" type="presOf" srcId="{CC157383-FB03-4E7C-9669-FCB4BCFC2A66}" destId="{E2299D05-D34D-4DE6-967D-19840A357B55}" srcOrd="0" destOrd="0" presId="urn:microsoft.com/office/officeart/2005/8/layout/radial6"/>
    <dgm:cxn modelId="{D45F99C9-1CF5-4C02-8C05-F7F8EF92DEC1}" srcId="{FD730A99-319B-4287-BA99-C29FBDE9CFB2}" destId="{35DD8185-BFC7-4F7E-B56E-263131588E13}" srcOrd="3" destOrd="0" parTransId="{B1E6DA51-D7C5-410B-A0E9-03431D822113}" sibTransId="{D41AA684-DAFE-4895-AC8B-D8CD5985CBC5}"/>
    <dgm:cxn modelId="{C96F33CB-EB17-4043-87FA-C1A280BA9994}" srcId="{FD730A99-319B-4287-BA99-C29FBDE9CFB2}" destId="{CC157383-FB03-4E7C-9669-FCB4BCFC2A66}" srcOrd="2" destOrd="0" parTransId="{2367FA0D-282A-4CB7-9890-44FFCAAF90A4}" sibTransId="{7BB88DCA-CB85-48EB-AFF7-02D2954C7E5E}"/>
    <dgm:cxn modelId="{21ABD8D7-025F-4784-899D-6E1C9DB51A55}" type="presOf" srcId="{D7EBAB29-ED98-4A5E-9A93-39751061FAFC}" destId="{8B77573C-C2C7-464B-9172-3E5D2CCE8018}" srcOrd="0" destOrd="0" presId="urn:microsoft.com/office/officeart/2005/8/layout/radial6"/>
    <dgm:cxn modelId="{CD39D1DA-7483-4CC2-9E37-457239D973A2}" srcId="{FD730A99-319B-4287-BA99-C29FBDE9CFB2}" destId="{B4FD712A-92E5-49D8-A278-EE1CA0E0B563}" srcOrd="0" destOrd="0" parTransId="{362FF8A4-2779-4C97-A824-C0E11137445D}" sibTransId="{1BD77136-8B54-4DFD-8153-5D832FB6DCCD}"/>
    <dgm:cxn modelId="{2E1413E3-8CE6-45A6-A56A-8E75F889DB65}" srcId="{FD730A99-319B-4287-BA99-C29FBDE9CFB2}" destId="{19235190-FDEB-4F4E-A84D-F426E037597F}" srcOrd="6" destOrd="0" parTransId="{353F605D-E44F-458C-AB89-97F1D1B747C7}" sibTransId="{C7D73C85-D129-48D8-A748-BBF8FDEDCAFD}"/>
    <dgm:cxn modelId="{466C6AEE-737A-4802-A574-E82455936EE8}" type="presOf" srcId="{09628A8C-8640-41BC-BFB7-6D90F1595234}" destId="{5F5DEAE2-52BF-448C-9BEC-A4E4DC19A04E}" srcOrd="0" destOrd="0" presId="urn:microsoft.com/office/officeart/2005/8/layout/radial6"/>
    <dgm:cxn modelId="{A7D49FF1-981C-4E7A-A2FB-7D069F1A44E0}" srcId="{FD730A99-319B-4287-BA99-C29FBDE9CFB2}" destId="{2176A448-DF17-45EE-8533-EAFE587BE371}" srcOrd="4" destOrd="0" parTransId="{A3A30EC9-2AE5-4BE8-A9FF-6F330C2BFF62}" sibTransId="{9A41BDA6-5AE6-4F13-A060-5F91700D291E}"/>
    <dgm:cxn modelId="{924342F4-A313-44A2-9A7E-CBCC2EA92ADB}" srcId="{FD730A99-319B-4287-BA99-C29FBDE9CFB2}" destId="{D7EBAB29-ED98-4A5E-9A93-39751061FAFC}" srcOrd="7" destOrd="0" parTransId="{3B6AC6B6-5756-4A4C-9981-E18C1DF7826F}" sibTransId="{904E31D2-5231-4321-A187-8061C66F84B1}"/>
    <dgm:cxn modelId="{095360F6-C6FF-48DF-8F6B-9CBD27D21795}" srcId="{FD730A99-319B-4287-BA99-C29FBDE9CFB2}" destId="{3AB2D2F7-5B1D-4259-BED6-DA3CDD61C6FE}" srcOrd="5" destOrd="0" parTransId="{837A7492-D305-4BBE-A2BF-C7E88EC00BBD}" sibTransId="{09628A8C-8640-41BC-BFB7-6D90F1595234}"/>
    <dgm:cxn modelId="{145E7F8C-0634-47ED-B4AF-74E3E8A07347}" type="presParOf" srcId="{D6F2BFCB-D413-4C13-B7B8-53E81244A6C8}" destId="{0C14875B-CFDB-43CC-BA33-BFA02CF99A9E}" srcOrd="0" destOrd="0" presId="urn:microsoft.com/office/officeart/2005/8/layout/radial6"/>
    <dgm:cxn modelId="{7B36F309-D358-4F1B-AE92-6686EC31B1C7}" type="presParOf" srcId="{D6F2BFCB-D413-4C13-B7B8-53E81244A6C8}" destId="{220FA8A7-72B5-4E36-B198-9AE6B0547B3C}" srcOrd="1" destOrd="0" presId="urn:microsoft.com/office/officeart/2005/8/layout/radial6"/>
    <dgm:cxn modelId="{69F123C0-082B-4DB3-BA4C-993A35EEF71C}" type="presParOf" srcId="{D6F2BFCB-D413-4C13-B7B8-53E81244A6C8}" destId="{C18E4C1A-D76C-482F-8F77-FDA8E49EBCD8}" srcOrd="2" destOrd="0" presId="urn:microsoft.com/office/officeart/2005/8/layout/radial6"/>
    <dgm:cxn modelId="{F2A8FB79-53BF-4947-9696-F6A1E16C89E0}" type="presParOf" srcId="{D6F2BFCB-D413-4C13-B7B8-53E81244A6C8}" destId="{721EDBA2-F86F-477B-BB79-4F91A063A61A}" srcOrd="3" destOrd="0" presId="urn:microsoft.com/office/officeart/2005/8/layout/radial6"/>
    <dgm:cxn modelId="{EFE1C61F-1244-46BE-B6DE-86CDA86D6987}" type="presParOf" srcId="{D6F2BFCB-D413-4C13-B7B8-53E81244A6C8}" destId="{BD98EC4A-FF7C-4DD8-BF50-4DDBDB2674F7}" srcOrd="4" destOrd="0" presId="urn:microsoft.com/office/officeart/2005/8/layout/radial6"/>
    <dgm:cxn modelId="{59AF0564-00E0-494E-BF7F-5A5687B53E11}" type="presParOf" srcId="{D6F2BFCB-D413-4C13-B7B8-53E81244A6C8}" destId="{7FD67C6E-0C5D-4AF6-9F97-68FD10CB4B0B}" srcOrd="5" destOrd="0" presId="urn:microsoft.com/office/officeart/2005/8/layout/radial6"/>
    <dgm:cxn modelId="{F018CE09-9FE3-4DA0-9040-37A89BDE9F28}" type="presParOf" srcId="{D6F2BFCB-D413-4C13-B7B8-53E81244A6C8}" destId="{B1F78870-D0A9-449A-9AFB-EEBB455D68CD}" srcOrd="6" destOrd="0" presId="urn:microsoft.com/office/officeart/2005/8/layout/radial6"/>
    <dgm:cxn modelId="{3666C824-2FBA-4603-8CE4-E1E2690D4693}" type="presParOf" srcId="{D6F2BFCB-D413-4C13-B7B8-53E81244A6C8}" destId="{E2299D05-D34D-4DE6-967D-19840A357B55}" srcOrd="7" destOrd="0" presId="urn:microsoft.com/office/officeart/2005/8/layout/radial6"/>
    <dgm:cxn modelId="{81095406-6A7C-4815-BEF6-04C41C476644}" type="presParOf" srcId="{D6F2BFCB-D413-4C13-B7B8-53E81244A6C8}" destId="{9DD78F23-FF2A-46EF-8DA2-C86DABBAFB2A}" srcOrd="8" destOrd="0" presId="urn:microsoft.com/office/officeart/2005/8/layout/radial6"/>
    <dgm:cxn modelId="{EB69C5CC-CE42-4AA3-AC3E-C2C8AA205768}" type="presParOf" srcId="{D6F2BFCB-D413-4C13-B7B8-53E81244A6C8}" destId="{A85BFAB0-6E0C-4430-A901-3BBD78E05D36}" srcOrd="9" destOrd="0" presId="urn:microsoft.com/office/officeart/2005/8/layout/radial6"/>
    <dgm:cxn modelId="{77A13C65-4821-4F26-ADFB-84BE9765BF65}" type="presParOf" srcId="{D6F2BFCB-D413-4C13-B7B8-53E81244A6C8}" destId="{5AA290A9-07E5-469B-B90C-CC15F911DF88}" srcOrd="10" destOrd="0" presId="urn:microsoft.com/office/officeart/2005/8/layout/radial6"/>
    <dgm:cxn modelId="{AF244A76-5567-44E8-B64A-B3393FDC0FCD}" type="presParOf" srcId="{D6F2BFCB-D413-4C13-B7B8-53E81244A6C8}" destId="{41991E03-51C1-4880-B112-6FFB6D64D3AA}" srcOrd="11" destOrd="0" presId="urn:microsoft.com/office/officeart/2005/8/layout/radial6"/>
    <dgm:cxn modelId="{169BAF28-ECA1-49D5-B727-4D0184A35D53}" type="presParOf" srcId="{D6F2BFCB-D413-4C13-B7B8-53E81244A6C8}" destId="{4A27A0B6-7088-4FDA-B3AD-3B0FCDB7187B}" srcOrd="12" destOrd="0" presId="urn:microsoft.com/office/officeart/2005/8/layout/radial6"/>
    <dgm:cxn modelId="{4E1EC7F5-E87B-4EE8-AB1C-996E46A579A3}" type="presParOf" srcId="{D6F2BFCB-D413-4C13-B7B8-53E81244A6C8}" destId="{EF2C563C-2581-4A06-A1FD-E96DDF1BED48}" srcOrd="13" destOrd="0" presId="urn:microsoft.com/office/officeart/2005/8/layout/radial6"/>
    <dgm:cxn modelId="{35F061CB-31DC-4C64-97DE-D22D48D5C909}" type="presParOf" srcId="{D6F2BFCB-D413-4C13-B7B8-53E81244A6C8}" destId="{4F6AB14F-FF48-4EF8-8071-FE0CFE27865D}" srcOrd="14" destOrd="0" presId="urn:microsoft.com/office/officeart/2005/8/layout/radial6"/>
    <dgm:cxn modelId="{93992A9C-5B23-479C-8F48-37C69E84ADED}" type="presParOf" srcId="{D6F2BFCB-D413-4C13-B7B8-53E81244A6C8}" destId="{41019D12-1874-4FD7-A727-0CB87382CDD6}" srcOrd="15" destOrd="0" presId="urn:microsoft.com/office/officeart/2005/8/layout/radial6"/>
    <dgm:cxn modelId="{B7B03F2D-AA81-4834-812F-5896A9A9A8EC}" type="presParOf" srcId="{D6F2BFCB-D413-4C13-B7B8-53E81244A6C8}" destId="{B9B49529-0F95-43B2-AB91-D59972427874}" srcOrd="16" destOrd="0" presId="urn:microsoft.com/office/officeart/2005/8/layout/radial6"/>
    <dgm:cxn modelId="{0595E910-27D0-4A2F-85EC-2F7735AF9B24}" type="presParOf" srcId="{D6F2BFCB-D413-4C13-B7B8-53E81244A6C8}" destId="{9CF344FE-D223-4F3D-86A1-FE0549CD1C5D}" srcOrd="17" destOrd="0" presId="urn:microsoft.com/office/officeart/2005/8/layout/radial6"/>
    <dgm:cxn modelId="{C4A7DD6F-6DE3-401C-A5A3-ADAFCD7EC80D}" type="presParOf" srcId="{D6F2BFCB-D413-4C13-B7B8-53E81244A6C8}" destId="{5F5DEAE2-52BF-448C-9BEC-A4E4DC19A04E}" srcOrd="18" destOrd="0" presId="urn:microsoft.com/office/officeart/2005/8/layout/radial6"/>
    <dgm:cxn modelId="{71111841-9AF4-46A7-A4D0-0DE2F1416E41}" type="presParOf" srcId="{D6F2BFCB-D413-4C13-B7B8-53E81244A6C8}" destId="{E15CD227-3D4F-46BD-95B9-31A574B1DDDD}" srcOrd="19" destOrd="0" presId="urn:microsoft.com/office/officeart/2005/8/layout/radial6"/>
    <dgm:cxn modelId="{3B803E01-53BE-401D-AD21-E518CB9A9C07}" type="presParOf" srcId="{D6F2BFCB-D413-4C13-B7B8-53E81244A6C8}" destId="{7CF4C3AC-AA0C-49EE-9A1B-14D42510EBF3}" srcOrd="20" destOrd="0" presId="urn:microsoft.com/office/officeart/2005/8/layout/radial6"/>
    <dgm:cxn modelId="{33FC08F6-26F7-4627-8151-8BDDA7EB7A44}" type="presParOf" srcId="{D6F2BFCB-D413-4C13-B7B8-53E81244A6C8}" destId="{570E03C8-774B-4632-9177-165CD04E19E9}" srcOrd="21" destOrd="0" presId="urn:microsoft.com/office/officeart/2005/8/layout/radial6"/>
    <dgm:cxn modelId="{D6A35F87-32B4-4FA6-A1A7-EE402BB90651}" type="presParOf" srcId="{D6F2BFCB-D413-4C13-B7B8-53E81244A6C8}" destId="{8B77573C-C2C7-464B-9172-3E5D2CCE8018}" srcOrd="22" destOrd="0" presId="urn:microsoft.com/office/officeart/2005/8/layout/radial6"/>
    <dgm:cxn modelId="{FB709581-F3F4-4D55-A4F2-A40BC4C90EFE}" type="presParOf" srcId="{D6F2BFCB-D413-4C13-B7B8-53E81244A6C8}" destId="{E9C47EA8-1B99-460D-9CF7-4F059DEA54D7}" srcOrd="23" destOrd="0" presId="urn:microsoft.com/office/officeart/2005/8/layout/radial6"/>
    <dgm:cxn modelId="{6A5D743D-7EE6-4870-832E-6A27324FF7F9}" type="presParOf" srcId="{D6F2BFCB-D413-4C13-B7B8-53E81244A6C8}" destId="{D12B4678-984B-415B-B3E7-83701BC09CFD}" srcOrd="24" destOrd="0" presId="urn:microsoft.com/office/officeart/2005/8/layout/radial6"/>
    <dgm:cxn modelId="{E723BAA4-4E2A-4D60-AFD4-6D803D87DA3D}" type="presParOf" srcId="{D6F2BFCB-D413-4C13-B7B8-53E81244A6C8}" destId="{BDFDF054-BAC0-468A-8DF7-A18F11DC18EF}" srcOrd="25" destOrd="0" presId="urn:microsoft.com/office/officeart/2005/8/layout/radial6"/>
    <dgm:cxn modelId="{4383D3A0-5FF1-43F7-9D40-34B0A1C3C178}" type="presParOf" srcId="{D6F2BFCB-D413-4C13-B7B8-53E81244A6C8}" destId="{15329DC6-B58A-4BC6-B45B-A43809C79F54}" srcOrd="26" destOrd="0" presId="urn:microsoft.com/office/officeart/2005/8/layout/radial6"/>
    <dgm:cxn modelId="{6597071B-C4D5-4F33-8D35-409360236528}" type="presParOf" srcId="{D6F2BFCB-D413-4C13-B7B8-53E81244A6C8}" destId="{4989792D-9DC9-486C-B03B-75B1079C114C}" srcOrd="27" destOrd="0" presId="urn:microsoft.com/office/officeart/2005/8/layout/radial6"/>
    <dgm:cxn modelId="{A5C503F9-DE51-498C-A956-C6BECD2A6043}" type="presParOf" srcId="{D6F2BFCB-D413-4C13-B7B8-53E81244A6C8}" destId="{AC0BF51D-A7C5-4732-AB4B-C3652CD57A35}" srcOrd="28" destOrd="0" presId="urn:microsoft.com/office/officeart/2005/8/layout/radial6"/>
    <dgm:cxn modelId="{9055D6A3-9B73-42EF-8486-6578D4FB4812}" type="presParOf" srcId="{D6F2BFCB-D413-4C13-B7B8-53E81244A6C8}" destId="{BB4C449F-08AC-40CE-8C77-857A264CF64F}" srcOrd="29" destOrd="0" presId="urn:microsoft.com/office/officeart/2005/8/layout/radial6"/>
    <dgm:cxn modelId="{F4192D75-F0D4-4A5D-AE50-A322CE14CF52}" type="presParOf" srcId="{D6F2BFCB-D413-4C13-B7B8-53E81244A6C8}" destId="{F872E38D-3809-477B-A100-303BAC712210}" srcOrd="30" destOrd="0" presId="urn:microsoft.com/office/officeart/2005/8/layout/radial6"/>
    <dgm:cxn modelId="{9E6E23C7-0EA3-4622-BBC0-E2108EB68BB4}" type="presParOf" srcId="{D6F2BFCB-D413-4C13-B7B8-53E81244A6C8}" destId="{4208A03F-CFE1-441F-957D-7DDCD81EB5E4}" srcOrd="31" destOrd="0" presId="urn:microsoft.com/office/officeart/2005/8/layout/radial6"/>
    <dgm:cxn modelId="{9081F987-2A3C-45C7-9366-E1B2BCE1D104}" type="presParOf" srcId="{D6F2BFCB-D413-4C13-B7B8-53E81244A6C8}" destId="{21EB7EB9-BB8D-42C3-A43F-31F87C69AC6E}" srcOrd="32" destOrd="0" presId="urn:microsoft.com/office/officeart/2005/8/layout/radial6"/>
    <dgm:cxn modelId="{55221B32-DD8F-4B99-B23F-F9779165AD6F}" type="presParOf" srcId="{D6F2BFCB-D413-4C13-B7B8-53E81244A6C8}" destId="{4C876C04-E77A-410C-831B-B5EFB8C773C5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24321-A8E9-46D8-BE32-B1F6FD21EF2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F74D3709-CEDA-4F9F-AC7F-69962A465571}">
      <dgm:prSet phldrT="[Text]" custT="1"/>
      <dgm:spPr/>
      <dgm:t>
        <a:bodyPr/>
        <a:lstStyle/>
        <a:p>
          <a:r>
            <a:rPr lang="th-TH" sz="1600" b="1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หน่วยงานที่เกี่ยวข้องทุกภาคส่วน</a:t>
          </a:r>
        </a:p>
        <a:p>
          <a:r>
            <a:rPr lang="th-TH" sz="1600" b="1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หารือแนวทางการดำเนินงานร่วมกัน    (</a:t>
          </a:r>
          <a:r>
            <a:rPr lang="en-US" sz="1600" b="1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29 </a:t>
          </a:r>
          <a:r>
            <a:rPr lang="th-TH" sz="1600" b="1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ต.ค. </a:t>
          </a:r>
          <a:r>
            <a:rPr lang="en-US" sz="1600" b="1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64</a:t>
          </a:r>
          <a:r>
            <a:rPr lang="th-TH" sz="1600" b="1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)</a:t>
          </a:r>
          <a:endParaRPr lang="en-US" sz="1600" b="1" baseline="0" dirty="0">
            <a:solidFill>
              <a:schemeClr val="bg1"/>
            </a:solidFill>
            <a:latin typeface="TH SarabunPSK" panose="020B0500040200020003" pitchFamily="34" charset="-34"/>
            <a:cs typeface="+mn-cs"/>
          </a:endParaRPr>
        </a:p>
      </dgm:t>
    </dgm:pt>
    <dgm:pt modelId="{DFE55568-80A2-479C-B920-C0BC4633FE34}" type="parTrans" cxnId="{4EDE2B5E-7960-4AFA-9339-54812893767E}">
      <dgm:prSet/>
      <dgm:spPr/>
      <dgm:t>
        <a:bodyPr/>
        <a:lstStyle/>
        <a:p>
          <a:endParaRPr lang="en-US" sz="2400" b="1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A25864C7-DCF7-476C-A7C0-3A1249D95E5C}" type="sibTrans" cxnId="{4EDE2B5E-7960-4AFA-9339-54812893767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400" b="1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D641D87A-F54E-41EA-89D9-105C7E5D9B5B}">
      <dgm:prSet phldrT="[Text]" custT="1"/>
      <dgm:spPr/>
      <dgm:t>
        <a:bodyPr/>
        <a:lstStyle/>
        <a:p>
          <a:r>
            <a:rPr lang="th-TH" sz="1600" b="1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แต่งตั้งคณะทำงาน</a:t>
          </a:r>
        </a:p>
        <a:p>
          <a:r>
            <a:rPr lang="th-TH" sz="1600" b="1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จัดทำแผนงานร่วมกัน</a:t>
          </a:r>
        </a:p>
        <a:p>
          <a:r>
            <a:rPr lang="th-TH" sz="1600" b="1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(อยู่ระหว่างดำเนินการ)</a:t>
          </a:r>
          <a:endParaRPr lang="en-US" sz="1600" b="1" baseline="0" dirty="0">
            <a:solidFill>
              <a:schemeClr val="bg1"/>
            </a:solidFill>
            <a:latin typeface="TH SarabunPSK" panose="020B0500040200020003" pitchFamily="34" charset="-34"/>
            <a:cs typeface="+mn-cs"/>
          </a:endParaRPr>
        </a:p>
      </dgm:t>
    </dgm:pt>
    <dgm:pt modelId="{8627F528-29EC-40D1-8BBC-2AF63948A09E}" type="parTrans" cxnId="{FBBCB2AF-06DE-44C0-8338-983798791758}">
      <dgm:prSet/>
      <dgm:spPr/>
      <dgm:t>
        <a:bodyPr/>
        <a:lstStyle/>
        <a:p>
          <a:endParaRPr lang="en-US" sz="2400" b="1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17FC193E-51BF-4052-A83F-1139C0A9BFEB}" type="sibTrans" cxnId="{FBBCB2AF-06DE-44C0-8338-983798791758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400" b="1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881EB5A1-07A8-4F10-99FC-D32BE2D6F03A}">
      <dgm:prSet phldrT="[Text]" custT="1"/>
      <dgm:spPr/>
      <dgm:t>
        <a:bodyPr/>
        <a:lstStyle/>
        <a:p>
          <a:r>
            <a:rPr lang="th-TH" sz="2400" b="1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นำเสนอแผน </a:t>
          </a:r>
        </a:p>
        <a:p>
          <a:r>
            <a:rPr lang="th-TH" sz="2400" b="1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อปสข.</a:t>
          </a:r>
          <a:r>
            <a:rPr lang="en-US" sz="2400" b="1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/</a:t>
          </a:r>
          <a:r>
            <a:rPr lang="th-TH" sz="2400" b="1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อคม </a:t>
          </a:r>
          <a:endParaRPr lang="en-US" sz="2400" b="1" baseline="0" dirty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891A3294-028C-40E5-BD59-47A8EB97E1FC}" type="parTrans" cxnId="{2EF296A6-DA72-4AFE-B12C-0562BD3EC6BB}">
      <dgm:prSet/>
      <dgm:spPr/>
      <dgm:t>
        <a:bodyPr/>
        <a:lstStyle/>
        <a:p>
          <a:endParaRPr lang="en-US" sz="2400" b="1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72395CA5-061F-4B0A-8967-066CBC9F0216}" type="sibTrans" cxnId="{2EF296A6-DA72-4AFE-B12C-0562BD3EC6B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400" b="1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EF9AB935-5080-4F87-BD24-23C96D6C66C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400" b="1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หน่วยงานที่เกี่ยวข้องดำเนินงานร่วมกัน</a:t>
          </a:r>
          <a:endParaRPr lang="en-US" sz="2400" b="1" baseline="0" dirty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2EE252B5-8EBE-45D1-81DC-8853B696761F}" type="parTrans" cxnId="{EF631761-2066-4515-8399-B1D4E8A6D95D}">
      <dgm:prSet/>
      <dgm:spPr/>
      <dgm:t>
        <a:bodyPr/>
        <a:lstStyle/>
        <a:p>
          <a:endParaRPr lang="en-US" sz="2400" b="1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CAA258D0-098C-4173-8F59-AB83FB13EB17}" type="sibTrans" cxnId="{EF631761-2066-4515-8399-B1D4E8A6D95D}">
      <dgm:prSet/>
      <dgm:spPr/>
      <dgm:t>
        <a:bodyPr/>
        <a:lstStyle/>
        <a:p>
          <a:endParaRPr lang="en-US" sz="2400" b="1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728860ED-D65F-4DB2-BCA0-DAFE1A29901C}" type="pres">
      <dgm:prSet presAssocID="{DC124321-A8E9-46D8-BE32-B1F6FD21EF27}" presName="Name0" presStyleCnt="0">
        <dgm:presLayoutVars>
          <dgm:dir/>
          <dgm:resizeHandles val="exact"/>
        </dgm:presLayoutVars>
      </dgm:prSet>
      <dgm:spPr/>
    </dgm:pt>
    <dgm:pt modelId="{5F78CD2C-B24F-4094-9BFD-497D9861A2C6}" type="pres">
      <dgm:prSet presAssocID="{F74D3709-CEDA-4F9F-AC7F-69962A465571}" presName="node" presStyleLbl="node1" presStyleIdx="0" presStyleCnt="4" custScaleX="120634">
        <dgm:presLayoutVars>
          <dgm:bulletEnabled val="1"/>
        </dgm:presLayoutVars>
      </dgm:prSet>
      <dgm:spPr/>
    </dgm:pt>
    <dgm:pt modelId="{66A6BDC0-5044-4086-B4E4-7A85BA2C64F2}" type="pres">
      <dgm:prSet presAssocID="{A25864C7-DCF7-476C-A7C0-3A1249D95E5C}" presName="sibTrans" presStyleLbl="sibTrans2D1" presStyleIdx="0" presStyleCnt="3" custLinFactNeighborX="-30698" custLinFactNeighborY="-1740"/>
      <dgm:spPr/>
    </dgm:pt>
    <dgm:pt modelId="{97D52A75-C1CD-4658-99F5-E8D290F95D7F}" type="pres">
      <dgm:prSet presAssocID="{A25864C7-DCF7-476C-A7C0-3A1249D95E5C}" presName="connectorText" presStyleLbl="sibTrans2D1" presStyleIdx="0" presStyleCnt="3"/>
      <dgm:spPr/>
    </dgm:pt>
    <dgm:pt modelId="{A5F5E467-06E4-451B-AF66-F6409C669371}" type="pres">
      <dgm:prSet presAssocID="{D641D87A-F54E-41EA-89D9-105C7E5D9B5B}" presName="node" presStyleLbl="node1" presStyleIdx="1" presStyleCnt="4" custScaleX="87948">
        <dgm:presLayoutVars>
          <dgm:bulletEnabled val="1"/>
        </dgm:presLayoutVars>
      </dgm:prSet>
      <dgm:spPr/>
    </dgm:pt>
    <dgm:pt modelId="{AAEA6379-7F40-45C2-A517-9F0482971F2B}" type="pres">
      <dgm:prSet presAssocID="{17FC193E-51BF-4052-A83F-1139C0A9BFEB}" presName="sibTrans" presStyleLbl="sibTrans2D1" presStyleIdx="1" presStyleCnt="3" custLinFactNeighborX="-30322" custLinFactNeighborY="-1743"/>
      <dgm:spPr/>
    </dgm:pt>
    <dgm:pt modelId="{F28A11AB-E7C1-41F9-952D-BED9220458EB}" type="pres">
      <dgm:prSet presAssocID="{17FC193E-51BF-4052-A83F-1139C0A9BFEB}" presName="connectorText" presStyleLbl="sibTrans2D1" presStyleIdx="1" presStyleCnt="3"/>
      <dgm:spPr/>
    </dgm:pt>
    <dgm:pt modelId="{7A6FF7BC-37BA-459B-A174-164C6817F3A9}" type="pres">
      <dgm:prSet presAssocID="{881EB5A1-07A8-4F10-99FC-D32BE2D6F03A}" presName="node" presStyleLbl="node1" presStyleIdx="2" presStyleCnt="4" custScaleX="135644">
        <dgm:presLayoutVars>
          <dgm:bulletEnabled val="1"/>
        </dgm:presLayoutVars>
      </dgm:prSet>
      <dgm:spPr/>
    </dgm:pt>
    <dgm:pt modelId="{368B2930-0247-4F32-B1CE-16A73EDFFB51}" type="pres">
      <dgm:prSet presAssocID="{72395CA5-061F-4B0A-8967-066CBC9F0216}" presName="sibTrans" presStyleLbl="sibTrans2D1" presStyleIdx="2" presStyleCnt="3" custScaleY="36497" custLinFactY="-16049" custLinFactNeighborX="-7533" custLinFactNeighborY="-100000"/>
      <dgm:spPr/>
    </dgm:pt>
    <dgm:pt modelId="{816107BD-03CD-4066-9B8A-BB705FD977E6}" type="pres">
      <dgm:prSet presAssocID="{72395CA5-061F-4B0A-8967-066CBC9F0216}" presName="connectorText" presStyleLbl="sibTrans2D1" presStyleIdx="2" presStyleCnt="3"/>
      <dgm:spPr/>
    </dgm:pt>
    <dgm:pt modelId="{DC36BB61-8D8E-4846-B23B-BC2446917711}" type="pres">
      <dgm:prSet presAssocID="{EF9AB935-5080-4F87-BD24-23C96D6C66C2}" presName="node" presStyleLbl="node1" presStyleIdx="3" presStyleCnt="4" custScaleX="158335">
        <dgm:presLayoutVars>
          <dgm:bulletEnabled val="1"/>
        </dgm:presLayoutVars>
      </dgm:prSet>
      <dgm:spPr/>
    </dgm:pt>
  </dgm:ptLst>
  <dgm:cxnLst>
    <dgm:cxn modelId="{A70CE401-2B3A-476E-A04A-D008F31BD18E}" type="presOf" srcId="{17FC193E-51BF-4052-A83F-1139C0A9BFEB}" destId="{AAEA6379-7F40-45C2-A517-9F0482971F2B}" srcOrd="0" destOrd="0" presId="urn:microsoft.com/office/officeart/2005/8/layout/process1"/>
    <dgm:cxn modelId="{9E434614-DBB5-44D2-B373-C445A8C98AF3}" type="presOf" srcId="{DC124321-A8E9-46D8-BE32-B1F6FD21EF27}" destId="{728860ED-D65F-4DB2-BCA0-DAFE1A29901C}" srcOrd="0" destOrd="0" presId="urn:microsoft.com/office/officeart/2005/8/layout/process1"/>
    <dgm:cxn modelId="{80E2BC5B-1C5F-4ABC-B5F8-697977E7F6D2}" type="presOf" srcId="{881EB5A1-07A8-4F10-99FC-D32BE2D6F03A}" destId="{7A6FF7BC-37BA-459B-A174-164C6817F3A9}" srcOrd="0" destOrd="0" presId="urn:microsoft.com/office/officeart/2005/8/layout/process1"/>
    <dgm:cxn modelId="{4EDE2B5E-7960-4AFA-9339-54812893767E}" srcId="{DC124321-A8E9-46D8-BE32-B1F6FD21EF27}" destId="{F74D3709-CEDA-4F9F-AC7F-69962A465571}" srcOrd="0" destOrd="0" parTransId="{DFE55568-80A2-479C-B920-C0BC4633FE34}" sibTransId="{A25864C7-DCF7-476C-A7C0-3A1249D95E5C}"/>
    <dgm:cxn modelId="{EF631761-2066-4515-8399-B1D4E8A6D95D}" srcId="{DC124321-A8E9-46D8-BE32-B1F6FD21EF27}" destId="{EF9AB935-5080-4F87-BD24-23C96D6C66C2}" srcOrd="3" destOrd="0" parTransId="{2EE252B5-8EBE-45D1-81DC-8853B696761F}" sibTransId="{CAA258D0-098C-4173-8F59-AB83FB13EB17}"/>
    <dgm:cxn modelId="{5EA2F469-DBCB-476A-A0BB-D92BC780B87C}" type="presOf" srcId="{EF9AB935-5080-4F87-BD24-23C96D6C66C2}" destId="{DC36BB61-8D8E-4846-B23B-BC2446917711}" srcOrd="0" destOrd="0" presId="urn:microsoft.com/office/officeart/2005/8/layout/process1"/>
    <dgm:cxn modelId="{013A3E59-6D9E-43BD-B210-6187130E26C1}" type="presOf" srcId="{72395CA5-061F-4B0A-8967-066CBC9F0216}" destId="{368B2930-0247-4F32-B1CE-16A73EDFFB51}" srcOrd="0" destOrd="0" presId="urn:microsoft.com/office/officeart/2005/8/layout/process1"/>
    <dgm:cxn modelId="{A545FE59-B200-4A25-869A-93B81B6057C5}" type="presOf" srcId="{A25864C7-DCF7-476C-A7C0-3A1249D95E5C}" destId="{97D52A75-C1CD-4658-99F5-E8D290F95D7F}" srcOrd="1" destOrd="0" presId="urn:microsoft.com/office/officeart/2005/8/layout/process1"/>
    <dgm:cxn modelId="{6AF00F9B-7862-4BF8-B8C1-736ACFD0C2A7}" type="presOf" srcId="{F74D3709-CEDA-4F9F-AC7F-69962A465571}" destId="{5F78CD2C-B24F-4094-9BFD-497D9861A2C6}" srcOrd="0" destOrd="0" presId="urn:microsoft.com/office/officeart/2005/8/layout/process1"/>
    <dgm:cxn modelId="{2EF296A6-DA72-4AFE-B12C-0562BD3EC6BB}" srcId="{DC124321-A8E9-46D8-BE32-B1F6FD21EF27}" destId="{881EB5A1-07A8-4F10-99FC-D32BE2D6F03A}" srcOrd="2" destOrd="0" parTransId="{891A3294-028C-40E5-BD59-47A8EB97E1FC}" sibTransId="{72395CA5-061F-4B0A-8967-066CBC9F0216}"/>
    <dgm:cxn modelId="{FBBCB2AF-06DE-44C0-8338-983798791758}" srcId="{DC124321-A8E9-46D8-BE32-B1F6FD21EF27}" destId="{D641D87A-F54E-41EA-89D9-105C7E5D9B5B}" srcOrd="1" destOrd="0" parTransId="{8627F528-29EC-40D1-8BBC-2AF63948A09E}" sibTransId="{17FC193E-51BF-4052-A83F-1139C0A9BFEB}"/>
    <dgm:cxn modelId="{B5B6CAB6-DA17-4632-99C2-2D8F80545282}" type="presOf" srcId="{A25864C7-DCF7-476C-A7C0-3A1249D95E5C}" destId="{66A6BDC0-5044-4086-B4E4-7A85BA2C64F2}" srcOrd="0" destOrd="0" presId="urn:microsoft.com/office/officeart/2005/8/layout/process1"/>
    <dgm:cxn modelId="{C963A2CB-1659-4291-BB4C-A10F7DB2FABC}" type="presOf" srcId="{72395CA5-061F-4B0A-8967-066CBC9F0216}" destId="{816107BD-03CD-4066-9B8A-BB705FD977E6}" srcOrd="1" destOrd="0" presId="urn:microsoft.com/office/officeart/2005/8/layout/process1"/>
    <dgm:cxn modelId="{C627E9D3-5FEE-4D28-B708-2E26EEFAAD9B}" type="presOf" srcId="{D641D87A-F54E-41EA-89D9-105C7E5D9B5B}" destId="{A5F5E467-06E4-451B-AF66-F6409C669371}" srcOrd="0" destOrd="0" presId="urn:microsoft.com/office/officeart/2005/8/layout/process1"/>
    <dgm:cxn modelId="{A824DEF3-703F-4763-98DC-120F810AF47F}" type="presOf" srcId="{17FC193E-51BF-4052-A83F-1139C0A9BFEB}" destId="{F28A11AB-E7C1-41F9-952D-BED9220458EB}" srcOrd="1" destOrd="0" presId="urn:microsoft.com/office/officeart/2005/8/layout/process1"/>
    <dgm:cxn modelId="{C3058F28-73CE-4E87-970B-9A56368BA3C9}" type="presParOf" srcId="{728860ED-D65F-4DB2-BCA0-DAFE1A29901C}" destId="{5F78CD2C-B24F-4094-9BFD-497D9861A2C6}" srcOrd="0" destOrd="0" presId="urn:microsoft.com/office/officeart/2005/8/layout/process1"/>
    <dgm:cxn modelId="{E14C6C0B-977B-4C32-8CDD-373F7C183155}" type="presParOf" srcId="{728860ED-D65F-4DB2-BCA0-DAFE1A29901C}" destId="{66A6BDC0-5044-4086-B4E4-7A85BA2C64F2}" srcOrd="1" destOrd="0" presId="urn:microsoft.com/office/officeart/2005/8/layout/process1"/>
    <dgm:cxn modelId="{CB1F9C0F-BB1F-4CAA-88AA-6AFFA2F28AB8}" type="presParOf" srcId="{66A6BDC0-5044-4086-B4E4-7A85BA2C64F2}" destId="{97D52A75-C1CD-4658-99F5-E8D290F95D7F}" srcOrd="0" destOrd="0" presId="urn:microsoft.com/office/officeart/2005/8/layout/process1"/>
    <dgm:cxn modelId="{8A752A89-87C2-493B-BD4F-5F866AE29B37}" type="presParOf" srcId="{728860ED-D65F-4DB2-BCA0-DAFE1A29901C}" destId="{A5F5E467-06E4-451B-AF66-F6409C669371}" srcOrd="2" destOrd="0" presId="urn:microsoft.com/office/officeart/2005/8/layout/process1"/>
    <dgm:cxn modelId="{345725E9-8580-4C03-A7D3-C933F5871EE1}" type="presParOf" srcId="{728860ED-D65F-4DB2-BCA0-DAFE1A29901C}" destId="{AAEA6379-7F40-45C2-A517-9F0482971F2B}" srcOrd="3" destOrd="0" presId="urn:microsoft.com/office/officeart/2005/8/layout/process1"/>
    <dgm:cxn modelId="{9BEB4C7E-0C04-4B2E-BA6F-A5EFFE004ABB}" type="presParOf" srcId="{AAEA6379-7F40-45C2-A517-9F0482971F2B}" destId="{F28A11AB-E7C1-41F9-952D-BED9220458EB}" srcOrd="0" destOrd="0" presId="urn:microsoft.com/office/officeart/2005/8/layout/process1"/>
    <dgm:cxn modelId="{DBC485FD-77B3-4450-8EFB-1BBB161DDD95}" type="presParOf" srcId="{728860ED-D65F-4DB2-BCA0-DAFE1A29901C}" destId="{7A6FF7BC-37BA-459B-A174-164C6817F3A9}" srcOrd="4" destOrd="0" presId="urn:microsoft.com/office/officeart/2005/8/layout/process1"/>
    <dgm:cxn modelId="{C03771A6-DE78-43E0-A14F-BDC1B379044D}" type="presParOf" srcId="{728860ED-D65F-4DB2-BCA0-DAFE1A29901C}" destId="{368B2930-0247-4F32-B1CE-16A73EDFFB51}" srcOrd="5" destOrd="0" presId="urn:microsoft.com/office/officeart/2005/8/layout/process1"/>
    <dgm:cxn modelId="{7831A2B4-F89C-4BCD-B98D-98151B17DCDC}" type="presParOf" srcId="{368B2930-0247-4F32-B1CE-16A73EDFFB51}" destId="{816107BD-03CD-4066-9B8A-BB705FD977E6}" srcOrd="0" destOrd="0" presId="urn:microsoft.com/office/officeart/2005/8/layout/process1"/>
    <dgm:cxn modelId="{1D232BC3-1431-40DD-BA07-211324443240}" type="presParOf" srcId="{728860ED-D65F-4DB2-BCA0-DAFE1A29901C}" destId="{DC36BB61-8D8E-4846-B23B-BC244691771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124321-A8E9-46D8-BE32-B1F6FD21EF2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F74D3709-CEDA-4F9F-AC7F-69962A465571}">
      <dgm:prSet phldrT="[Text]" custT="1"/>
      <dgm:spPr/>
      <dgm:t>
        <a:bodyPr/>
        <a:lstStyle/>
        <a:p>
          <a:r>
            <a:rPr lang="th-TH" sz="2000" b="1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หน่วยงานที่เกี่ยวข้องทุกภาคส่วน</a:t>
          </a:r>
        </a:p>
        <a:p>
          <a:r>
            <a:rPr lang="th-TH" sz="2000" b="1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หารือแนวทางการดำเนินงานร่วมกัน</a:t>
          </a:r>
        </a:p>
        <a:p>
          <a:r>
            <a:rPr lang="th-TH" sz="2000" b="1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(</a:t>
          </a:r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29 </a:t>
          </a:r>
          <a:r>
            <a:rPr lang="th-TH" sz="2000" b="1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ต.ค. </a:t>
          </a:r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64</a:t>
          </a:r>
          <a:r>
            <a:rPr lang="th-TH" sz="2000" b="1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)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DFE55568-80A2-479C-B920-C0BC4633FE34}" type="parTrans" cxnId="{4EDE2B5E-7960-4AFA-9339-54812893767E}">
      <dgm:prSet/>
      <dgm:spPr/>
      <dgm:t>
        <a:bodyPr/>
        <a:lstStyle/>
        <a:p>
          <a:endParaRPr lang="en-US" sz="2000" b="1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A25864C7-DCF7-476C-A7C0-3A1249D95E5C}" type="sibTrans" cxnId="{4EDE2B5E-7960-4AFA-9339-54812893767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000" b="1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D641D87A-F54E-41EA-89D9-105C7E5D9B5B}">
      <dgm:prSet phldrT="[Text]" custT="1"/>
      <dgm:spPr/>
      <dgm:t>
        <a:bodyPr/>
        <a:lstStyle/>
        <a:p>
          <a:r>
            <a:rPr lang="th-TH" sz="2000" b="1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แต่งตั้งคณะทำงาน</a:t>
          </a:r>
        </a:p>
        <a:p>
          <a:r>
            <a:rPr lang="th-TH" sz="2000" b="1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จัดทำแผนงานร่วมกัน</a:t>
          </a:r>
        </a:p>
        <a:p>
          <a:r>
            <a:rPr lang="th-TH" sz="2000" b="1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(อยู่ระหว่างดำเนินการ)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8627F528-29EC-40D1-8BBC-2AF63948A09E}" type="parTrans" cxnId="{FBBCB2AF-06DE-44C0-8338-983798791758}">
      <dgm:prSet/>
      <dgm:spPr/>
      <dgm:t>
        <a:bodyPr/>
        <a:lstStyle/>
        <a:p>
          <a:endParaRPr lang="en-US" sz="2000" b="1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17FC193E-51BF-4052-A83F-1139C0A9BFEB}" type="sibTrans" cxnId="{FBBCB2AF-06DE-44C0-8338-983798791758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000" b="1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881EB5A1-07A8-4F10-99FC-D32BE2D6F03A}">
      <dgm:prSet phldrT="[Text]" custT="1"/>
      <dgm:spPr/>
      <dgm:t>
        <a:bodyPr/>
        <a:lstStyle/>
        <a:p>
          <a:r>
            <a:rPr lang="th-TH" sz="2000" b="1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นำเสนอแผน อปสข.</a:t>
          </a:r>
          <a:r>
            <a:rPr lang="en-US" sz="2000" b="1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/</a:t>
          </a:r>
          <a:r>
            <a:rPr lang="th-TH" sz="2000" b="1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อคม </a:t>
          </a:r>
          <a:endParaRPr lang="en-US" sz="2000" b="1" baseline="0" dirty="0">
            <a:solidFill>
              <a:schemeClr val="bg1"/>
            </a:solidFill>
            <a:latin typeface="TH SarabunPSK" panose="020B0500040200020003" pitchFamily="34" charset="-34"/>
            <a:cs typeface="+mn-cs"/>
          </a:endParaRPr>
        </a:p>
      </dgm:t>
    </dgm:pt>
    <dgm:pt modelId="{891A3294-028C-40E5-BD59-47A8EB97E1FC}" type="parTrans" cxnId="{2EF296A6-DA72-4AFE-B12C-0562BD3EC6BB}">
      <dgm:prSet/>
      <dgm:spPr/>
      <dgm:t>
        <a:bodyPr/>
        <a:lstStyle/>
        <a:p>
          <a:endParaRPr lang="en-US" sz="2000" b="1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72395CA5-061F-4B0A-8967-066CBC9F0216}" type="sibTrans" cxnId="{2EF296A6-DA72-4AFE-B12C-0562BD3EC6B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000" b="1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EF9AB935-5080-4F87-BD24-23C96D6C66C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หน่วยงานที่เกี่ยวข้องดำเนินงานร่วมกัน</a:t>
          </a:r>
          <a:endParaRPr lang="en-US" sz="2000" b="1" baseline="0" dirty="0">
            <a:solidFill>
              <a:schemeClr val="bg1"/>
            </a:solidFill>
            <a:latin typeface="TH SarabunPSK" panose="020B0500040200020003" pitchFamily="34" charset="-34"/>
            <a:cs typeface="+mn-cs"/>
          </a:endParaRPr>
        </a:p>
      </dgm:t>
    </dgm:pt>
    <dgm:pt modelId="{2EE252B5-8EBE-45D1-81DC-8853B696761F}" type="parTrans" cxnId="{EF631761-2066-4515-8399-B1D4E8A6D95D}">
      <dgm:prSet/>
      <dgm:spPr/>
      <dgm:t>
        <a:bodyPr/>
        <a:lstStyle/>
        <a:p>
          <a:endParaRPr lang="en-US" sz="2000" b="1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CAA258D0-098C-4173-8F59-AB83FB13EB17}" type="sibTrans" cxnId="{EF631761-2066-4515-8399-B1D4E8A6D95D}">
      <dgm:prSet/>
      <dgm:spPr/>
      <dgm:t>
        <a:bodyPr/>
        <a:lstStyle/>
        <a:p>
          <a:endParaRPr lang="en-US" sz="2000" b="1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gm:t>
    </dgm:pt>
    <dgm:pt modelId="{728860ED-D65F-4DB2-BCA0-DAFE1A29901C}" type="pres">
      <dgm:prSet presAssocID="{DC124321-A8E9-46D8-BE32-B1F6FD21EF27}" presName="Name0" presStyleCnt="0">
        <dgm:presLayoutVars>
          <dgm:dir/>
          <dgm:resizeHandles val="exact"/>
        </dgm:presLayoutVars>
      </dgm:prSet>
      <dgm:spPr/>
    </dgm:pt>
    <dgm:pt modelId="{5F78CD2C-B24F-4094-9BFD-497D9861A2C6}" type="pres">
      <dgm:prSet presAssocID="{F74D3709-CEDA-4F9F-AC7F-69962A465571}" presName="node" presStyleLbl="node1" presStyleIdx="0" presStyleCnt="4" custScaleX="178855">
        <dgm:presLayoutVars>
          <dgm:bulletEnabled val="1"/>
        </dgm:presLayoutVars>
      </dgm:prSet>
      <dgm:spPr/>
    </dgm:pt>
    <dgm:pt modelId="{66A6BDC0-5044-4086-B4E4-7A85BA2C64F2}" type="pres">
      <dgm:prSet presAssocID="{A25864C7-DCF7-476C-A7C0-3A1249D95E5C}" presName="sibTrans" presStyleLbl="sibTrans2D1" presStyleIdx="0" presStyleCnt="3"/>
      <dgm:spPr/>
    </dgm:pt>
    <dgm:pt modelId="{97D52A75-C1CD-4658-99F5-E8D290F95D7F}" type="pres">
      <dgm:prSet presAssocID="{A25864C7-DCF7-476C-A7C0-3A1249D95E5C}" presName="connectorText" presStyleLbl="sibTrans2D1" presStyleIdx="0" presStyleCnt="3"/>
      <dgm:spPr/>
    </dgm:pt>
    <dgm:pt modelId="{A5F5E467-06E4-451B-AF66-F6409C669371}" type="pres">
      <dgm:prSet presAssocID="{D641D87A-F54E-41EA-89D9-105C7E5D9B5B}" presName="node" presStyleLbl="node1" presStyleIdx="1" presStyleCnt="4">
        <dgm:presLayoutVars>
          <dgm:bulletEnabled val="1"/>
        </dgm:presLayoutVars>
      </dgm:prSet>
      <dgm:spPr/>
    </dgm:pt>
    <dgm:pt modelId="{AAEA6379-7F40-45C2-A517-9F0482971F2B}" type="pres">
      <dgm:prSet presAssocID="{17FC193E-51BF-4052-A83F-1139C0A9BFEB}" presName="sibTrans" presStyleLbl="sibTrans2D1" presStyleIdx="1" presStyleCnt="3"/>
      <dgm:spPr/>
    </dgm:pt>
    <dgm:pt modelId="{F28A11AB-E7C1-41F9-952D-BED9220458EB}" type="pres">
      <dgm:prSet presAssocID="{17FC193E-51BF-4052-A83F-1139C0A9BFEB}" presName="connectorText" presStyleLbl="sibTrans2D1" presStyleIdx="1" presStyleCnt="3"/>
      <dgm:spPr/>
    </dgm:pt>
    <dgm:pt modelId="{7A6FF7BC-37BA-459B-A174-164C6817F3A9}" type="pres">
      <dgm:prSet presAssocID="{881EB5A1-07A8-4F10-99FC-D32BE2D6F03A}" presName="node" presStyleLbl="node1" presStyleIdx="2" presStyleCnt="4" custScaleX="62871">
        <dgm:presLayoutVars>
          <dgm:bulletEnabled val="1"/>
        </dgm:presLayoutVars>
      </dgm:prSet>
      <dgm:spPr/>
    </dgm:pt>
    <dgm:pt modelId="{368B2930-0247-4F32-B1CE-16A73EDFFB51}" type="pres">
      <dgm:prSet presAssocID="{72395CA5-061F-4B0A-8967-066CBC9F0216}" presName="sibTrans" presStyleLbl="sibTrans2D1" presStyleIdx="2" presStyleCnt="3"/>
      <dgm:spPr/>
    </dgm:pt>
    <dgm:pt modelId="{816107BD-03CD-4066-9B8A-BB705FD977E6}" type="pres">
      <dgm:prSet presAssocID="{72395CA5-061F-4B0A-8967-066CBC9F0216}" presName="connectorText" presStyleLbl="sibTrans2D1" presStyleIdx="2" presStyleCnt="3"/>
      <dgm:spPr/>
    </dgm:pt>
    <dgm:pt modelId="{DC36BB61-8D8E-4846-B23B-BC2446917711}" type="pres">
      <dgm:prSet presAssocID="{EF9AB935-5080-4F87-BD24-23C96D6C66C2}" presName="node" presStyleLbl="node1" presStyleIdx="3" presStyleCnt="4">
        <dgm:presLayoutVars>
          <dgm:bulletEnabled val="1"/>
        </dgm:presLayoutVars>
      </dgm:prSet>
      <dgm:spPr/>
    </dgm:pt>
  </dgm:ptLst>
  <dgm:cxnLst>
    <dgm:cxn modelId="{A70CE401-2B3A-476E-A04A-D008F31BD18E}" type="presOf" srcId="{17FC193E-51BF-4052-A83F-1139C0A9BFEB}" destId="{AAEA6379-7F40-45C2-A517-9F0482971F2B}" srcOrd="0" destOrd="0" presId="urn:microsoft.com/office/officeart/2005/8/layout/process1"/>
    <dgm:cxn modelId="{9E434614-DBB5-44D2-B373-C445A8C98AF3}" type="presOf" srcId="{DC124321-A8E9-46D8-BE32-B1F6FD21EF27}" destId="{728860ED-D65F-4DB2-BCA0-DAFE1A29901C}" srcOrd="0" destOrd="0" presId="urn:microsoft.com/office/officeart/2005/8/layout/process1"/>
    <dgm:cxn modelId="{80E2BC5B-1C5F-4ABC-B5F8-697977E7F6D2}" type="presOf" srcId="{881EB5A1-07A8-4F10-99FC-D32BE2D6F03A}" destId="{7A6FF7BC-37BA-459B-A174-164C6817F3A9}" srcOrd="0" destOrd="0" presId="urn:microsoft.com/office/officeart/2005/8/layout/process1"/>
    <dgm:cxn modelId="{4EDE2B5E-7960-4AFA-9339-54812893767E}" srcId="{DC124321-A8E9-46D8-BE32-B1F6FD21EF27}" destId="{F74D3709-CEDA-4F9F-AC7F-69962A465571}" srcOrd="0" destOrd="0" parTransId="{DFE55568-80A2-479C-B920-C0BC4633FE34}" sibTransId="{A25864C7-DCF7-476C-A7C0-3A1249D95E5C}"/>
    <dgm:cxn modelId="{EF631761-2066-4515-8399-B1D4E8A6D95D}" srcId="{DC124321-A8E9-46D8-BE32-B1F6FD21EF27}" destId="{EF9AB935-5080-4F87-BD24-23C96D6C66C2}" srcOrd="3" destOrd="0" parTransId="{2EE252B5-8EBE-45D1-81DC-8853B696761F}" sibTransId="{CAA258D0-098C-4173-8F59-AB83FB13EB17}"/>
    <dgm:cxn modelId="{5EA2F469-DBCB-476A-A0BB-D92BC780B87C}" type="presOf" srcId="{EF9AB935-5080-4F87-BD24-23C96D6C66C2}" destId="{DC36BB61-8D8E-4846-B23B-BC2446917711}" srcOrd="0" destOrd="0" presId="urn:microsoft.com/office/officeart/2005/8/layout/process1"/>
    <dgm:cxn modelId="{013A3E59-6D9E-43BD-B210-6187130E26C1}" type="presOf" srcId="{72395CA5-061F-4B0A-8967-066CBC9F0216}" destId="{368B2930-0247-4F32-B1CE-16A73EDFFB51}" srcOrd="0" destOrd="0" presId="urn:microsoft.com/office/officeart/2005/8/layout/process1"/>
    <dgm:cxn modelId="{A545FE59-B200-4A25-869A-93B81B6057C5}" type="presOf" srcId="{A25864C7-DCF7-476C-A7C0-3A1249D95E5C}" destId="{97D52A75-C1CD-4658-99F5-E8D290F95D7F}" srcOrd="1" destOrd="0" presId="urn:microsoft.com/office/officeart/2005/8/layout/process1"/>
    <dgm:cxn modelId="{6AF00F9B-7862-4BF8-B8C1-736ACFD0C2A7}" type="presOf" srcId="{F74D3709-CEDA-4F9F-AC7F-69962A465571}" destId="{5F78CD2C-B24F-4094-9BFD-497D9861A2C6}" srcOrd="0" destOrd="0" presId="urn:microsoft.com/office/officeart/2005/8/layout/process1"/>
    <dgm:cxn modelId="{2EF296A6-DA72-4AFE-B12C-0562BD3EC6BB}" srcId="{DC124321-A8E9-46D8-BE32-B1F6FD21EF27}" destId="{881EB5A1-07A8-4F10-99FC-D32BE2D6F03A}" srcOrd="2" destOrd="0" parTransId="{891A3294-028C-40E5-BD59-47A8EB97E1FC}" sibTransId="{72395CA5-061F-4B0A-8967-066CBC9F0216}"/>
    <dgm:cxn modelId="{FBBCB2AF-06DE-44C0-8338-983798791758}" srcId="{DC124321-A8E9-46D8-BE32-B1F6FD21EF27}" destId="{D641D87A-F54E-41EA-89D9-105C7E5D9B5B}" srcOrd="1" destOrd="0" parTransId="{8627F528-29EC-40D1-8BBC-2AF63948A09E}" sibTransId="{17FC193E-51BF-4052-A83F-1139C0A9BFEB}"/>
    <dgm:cxn modelId="{B5B6CAB6-DA17-4632-99C2-2D8F80545282}" type="presOf" srcId="{A25864C7-DCF7-476C-A7C0-3A1249D95E5C}" destId="{66A6BDC0-5044-4086-B4E4-7A85BA2C64F2}" srcOrd="0" destOrd="0" presId="urn:microsoft.com/office/officeart/2005/8/layout/process1"/>
    <dgm:cxn modelId="{C963A2CB-1659-4291-BB4C-A10F7DB2FABC}" type="presOf" srcId="{72395CA5-061F-4B0A-8967-066CBC9F0216}" destId="{816107BD-03CD-4066-9B8A-BB705FD977E6}" srcOrd="1" destOrd="0" presId="urn:microsoft.com/office/officeart/2005/8/layout/process1"/>
    <dgm:cxn modelId="{C627E9D3-5FEE-4D28-B708-2E26EEFAAD9B}" type="presOf" srcId="{D641D87A-F54E-41EA-89D9-105C7E5D9B5B}" destId="{A5F5E467-06E4-451B-AF66-F6409C669371}" srcOrd="0" destOrd="0" presId="urn:microsoft.com/office/officeart/2005/8/layout/process1"/>
    <dgm:cxn modelId="{A824DEF3-703F-4763-98DC-120F810AF47F}" type="presOf" srcId="{17FC193E-51BF-4052-A83F-1139C0A9BFEB}" destId="{F28A11AB-E7C1-41F9-952D-BED9220458EB}" srcOrd="1" destOrd="0" presId="urn:microsoft.com/office/officeart/2005/8/layout/process1"/>
    <dgm:cxn modelId="{C3058F28-73CE-4E87-970B-9A56368BA3C9}" type="presParOf" srcId="{728860ED-D65F-4DB2-BCA0-DAFE1A29901C}" destId="{5F78CD2C-B24F-4094-9BFD-497D9861A2C6}" srcOrd="0" destOrd="0" presId="urn:microsoft.com/office/officeart/2005/8/layout/process1"/>
    <dgm:cxn modelId="{E14C6C0B-977B-4C32-8CDD-373F7C183155}" type="presParOf" srcId="{728860ED-D65F-4DB2-BCA0-DAFE1A29901C}" destId="{66A6BDC0-5044-4086-B4E4-7A85BA2C64F2}" srcOrd="1" destOrd="0" presId="urn:microsoft.com/office/officeart/2005/8/layout/process1"/>
    <dgm:cxn modelId="{CB1F9C0F-BB1F-4CAA-88AA-6AFFA2F28AB8}" type="presParOf" srcId="{66A6BDC0-5044-4086-B4E4-7A85BA2C64F2}" destId="{97D52A75-C1CD-4658-99F5-E8D290F95D7F}" srcOrd="0" destOrd="0" presId="urn:microsoft.com/office/officeart/2005/8/layout/process1"/>
    <dgm:cxn modelId="{8A752A89-87C2-493B-BD4F-5F866AE29B37}" type="presParOf" srcId="{728860ED-D65F-4DB2-BCA0-DAFE1A29901C}" destId="{A5F5E467-06E4-451B-AF66-F6409C669371}" srcOrd="2" destOrd="0" presId="urn:microsoft.com/office/officeart/2005/8/layout/process1"/>
    <dgm:cxn modelId="{345725E9-8580-4C03-A7D3-C933F5871EE1}" type="presParOf" srcId="{728860ED-D65F-4DB2-BCA0-DAFE1A29901C}" destId="{AAEA6379-7F40-45C2-A517-9F0482971F2B}" srcOrd="3" destOrd="0" presId="urn:microsoft.com/office/officeart/2005/8/layout/process1"/>
    <dgm:cxn modelId="{9BEB4C7E-0C04-4B2E-BA6F-A5EFFE004ABB}" type="presParOf" srcId="{AAEA6379-7F40-45C2-A517-9F0482971F2B}" destId="{F28A11AB-E7C1-41F9-952D-BED9220458EB}" srcOrd="0" destOrd="0" presId="urn:microsoft.com/office/officeart/2005/8/layout/process1"/>
    <dgm:cxn modelId="{DBC485FD-77B3-4450-8EFB-1BBB161DDD95}" type="presParOf" srcId="{728860ED-D65F-4DB2-BCA0-DAFE1A29901C}" destId="{7A6FF7BC-37BA-459B-A174-164C6817F3A9}" srcOrd="4" destOrd="0" presId="urn:microsoft.com/office/officeart/2005/8/layout/process1"/>
    <dgm:cxn modelId="{C03771A6-DE78-43E0-A14F-BDC1B379044D}" type="presParOf" srcId="{728860ED-D65F-4DB2-BCA0-DAFE1A29901C}" destId="{368B2930-0247-4F32-B1CE-16A73EDFFB51}" srcOrd="5" destOrd="0" presId="urn:microsoft.com/office/officeart/2005/8/layout/process1"/>
    <dgm:cxn modelId="{7831A2B4-F89C-4BCD-B98D-98151B17DCDC}" type="presParOf" srcId="{368B2930-0247-4F32-B1CE-16A73EDFFB51}" destId="{816107BD-03CD-4066-9B8A-BB705FD977E6}" srcOrd="0" destOrd="0" presId="urn:microsoft.com/office/officeart/2005/8/layout/process1"/>
    <dgm:cxn modelId="{1D232BC3-1431-40DD-BA07-211324443240}" type="presParOf" srcId="{728860ED-D65F-4DB2-BCA0-DAFE1A29901C}" destId="{DC36BB61-8D8E-4846-B23B-BC244691771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76C04-E77A-410C-831B-B5EFB8C773C5}">
      <dsp:nvSpPr>
        <dsp:cNvPr id="0" name=""/>
        <dsp:cNvSpPr/>
      </dsp:nvSpPr>
      <dsp:spPr>
        <a:xfrm>
          <a:off x="2105558" y="407897"/>
          <a:ext cx="5164877" cy="5164877"/>
        </a:xfrm>
        <a:prstGeom prst="blockArc">
          <a:avLst>
            <a:gd name="adj1" fmla="val 14236364"/>
            <a:gd name="adj2" fmla="val 16200000"/>
            <a:gd name="adj3" fmla="val 251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72E38D-3809-477B-A100-303BAC712210}">
      <dsp:nvSpPr>
        <dsp:cNvPr id="0" name=""/>
        <dsp:cNvSpPr/>
      </dsp:nvSpPr>
      <dsp:spPr>
        <a:xfrm>
          <a:off x="2105558" y="407897"/>
          <a:ext cx="5164877" cy="5164877"/>
        </a:xfrm>
        <a:prstGeom prst="blockArc">
          <a:avLst>
            <a:gd name="adj1" fmla="val 12272727"/>
            <a:gd name="adj2" fmla="val 14236364"/>
            <a:gd name="adj3" fmla="val 251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89792D-9DC9-486C-B03B-75B1079C114C}">
      <dsp:nvSpPr>
        <dsp:cNvPr id="0" name=""/>
        <dsp:cNvSpPr/>
      </dsp:nvSpPr>
      <dsp:spPr>
        <a:xfrm>
          <a:off x="2105558" y="407897"/>
          <a:ext cx="5164877" cy="5164877"/>
        </a:xfrm>
        <a:prstGeom prst="blockArc">
          <a:avLst>
            <a:gd name="adj1" fmla="val 10309091"/>
            <a:gd name="adj2" fmla="val 12272727"/>
            <a:gd name="adj3" fmla="val 251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B4678-984B-415B-B3E7-83701BC09CFD}">
      <dsp:nvSpPr>
        <dsp:cNvPr id="0" name=""/>
        <dsp:cNvSpPr/>
      </dsp:nvSpPr>
      <dsp:spPr>
        <a:xfrm>
          <a:off x="2105558" y="407897"/>
          <a:ext cx="5164877" cy="5164877"/>
        </a:xfrm>
        <a:prstGeom prst="blockArc">
          <a:avLst>
            <a:gd name="adj1" fmla="val 8345455"/>
            <a:gd name="adj2" fmla="val 10309091"/>
            <a:gd name="adj3" fmla="val 251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0E03C8-774B-4632-9177-165CD04E19E9}">
      <dsp:nvSpPr>
        <dsp:cNvPr id="0" name=""/>
        <dsp:cNvSpPr/>
      </dsp:nvSpPr>
      <dsp:spPr>
        <a:xfrm>
          <a:off x="2105558" y="407897"/>
          <a:ext cx="5164877" cy="5164877"/>
        </a:xfrm>
        <a:prstGeom prst="blockArc">
          <a:avLst>
            <a:gd name="adj1" fmla="val 6381818"/>
            <a:gd name="adj2" fmla="val 8345455"/>
            <a:gd name="adj3" fmla="val 251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5DEAE2-52BF-448C-9BEC-A4E4DC19A04E}">
      <dsp:nvSpPr>
        <dsp:cNvPr id="0" name=""/>
        <dsp:cNvSpPr/>
      </dsp:nvSpPr>
      <dsp:spPr>
        <a:xfrm>
          <a:off x="2105558" y="407897"/>
          <a:ext cx="5164877" cy="5164877"/>
        </a:xfrm>
        <a:prstGeom prst="blockArc">
          <a:avLst>
            <a:gd name="adj1" fmla="val 4418182"/>
            <a:gd name="adj2" fmla="val 6381818"/>
            <a:gd name="adj3" fmla="val 251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019D12-1874-4FD7-A727-0CB87382CDD6}">
      <dsp:nvSpPr>
        <dsp:cNvPr id="0" name=""/>
        <dsp:cNvSpPr/>
      </dsp:nvSpPr>
      <dsp:spPr>
        <a:xfrm>
          <a:off x="2105558" y="407897"/>
          <a:ext cx="5164877" cy="5164877"/>
        </a:xfrm>
        <a:prstGeom prst="blockArc">
          <a:avLst>
            <a:gd name="adj1" fmla="val 2454545"/>
            <a:gd name="adj2" fmla="val 4418182"/>
            <a:gd name="adj3" fmla="val 251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27A0B6-7088-4FDA-B3AD-3B0FCDB7187B}">
      <dsp:nvSpPr>
        <dsp:cNvPr id="0" name=""/>
        <dsp:cNvSpPr/>
      </dsp:nvSpPr>
      <dsp:spPr>
        <a:xfrm>
          <a:off x="2105558" y="407897"/>
          <a:ext cx="5164877" cy="5164877"/>
        </a:xfrm>
        <a:prstGeom prst="blockArc">
          <a:avLst>
            <a:gd name="adj1" fmla="val 490909"/>
            <a:gd name="adj2" fmla="val 2454545"/>
            <a:gd name="adj3" fmla="val 251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BFAB0-6E0C-4430-A901-3BBD78E05D36}">
      <dsp:nvSpPr>
        <dsp:cNvPr id="0" name=""/>
        <dsp:cNvSpPr/>
      </dsp:nvSpPr>
      <dsp:spPr>
        <a:xfrm>
          <a:off x="2105558" y="407897"/>
          <a:ext cx="5164877" cy="5164877"/>
        </a:xfrm>
        <a:prstGeom prst="blockArc">
          <a:avLst>
            <a:gd name="adj1" fmla="val 20127273"/>
            <a:gd name="adj2" fmla="val 490909"/>
            <a:gd name="adj3" fmla="val 251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F78870-D0A9-449A-9AFB-EEBB455D68CD}">
      <dsp:nvSpPr>
        <dsp:cNvPr id="0" name=""/>
        <dsp:cNvSpPr/>
      </dsp:nvSpPr>
      <dsp:spPr>
        <a:xfrm>
          <a:off x="2105558" y="407897"/>
          <a:ext cx="5164877" cy="5164877"/>
        </a:xfrm>
        <a:prstGeom prst="blockArc">
          <a:avLst>
            <a:gd name="adj1" fmla="val 18163636"/>
            <a:gd name="adj2" fmla="val 20127273"/>
            <a:gd name="adj3" fmla="val 251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1EDBA2-F86F-477B-BB79-4F91A063A61A}">
      <dsp:nvSpPr>
        <dsp:cNvPr id="0" name=""/>
        <dsp:cNvSpPr/>
      </dsp:nvSpPr>
      <dsp:spPr>
        <a:xfrm>
          <a:off x="2105558" y="407897"/>
          <a:ext cx="5164877" cy="5164877"/>
        </a:xfrm>
        <a:prstGeom prst="blockArc">
          <a:avLst>
            <a:gd name="adj1" fmla="val 16200000"/>
            <a:gd name="adj2" fmla="val 18163636"/>
            <a:gd name="adj3" fmla="val 251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14875B-CFDB-43CC-BA33-BFA02CF99A9E}">
      <dsp:nvSpPr>
        <dsp:cNvPr id="0" name=""/>
        <dsp:cNvSpPr/>
      </dsp:nvSpPr>
      <dsp:spPr>
        <a:xfrm>
          <a:off x="3442883" y="1745223"/>
          <a:ext cx="2490226" cy="2490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cs typeface="+mn-cs"/>
            </a:rPr>
            <a:t>การดูแลผู้สูงอายุ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cs typeface="+mn-cs"/>
            </a:rPr>
            <a:t>เขตสุขภาพ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cs typeface="+mn-cs"/>
            </a:rPr>
            <a:t>ที่ </a:t>
          </a:r>
          <a:r>
            <a:rPr lang="en-US" sz="2800" b="1" kern="1200" dirty="0">
              <a:cs typeface="+mn-cs"/>
            </a:rPr>
            <a:t>5</a:t>
          </a:r>
          <a:endParaRPr lang="en-US" sz="1700" b="1" kern="1200" dirty="0">
            <a:cs typeface="+mn-cs"/>
          </a:endParaRPr>
        </a:p>
      </dsp:txBody>
      <dsp:txXfrm>
        <a:off x="3807568" y="2109908"/>
        <a:ext cx="1760856" cy="1760856"/>
      </dsp:txXfrm>
    </dsp:sp>
    <dsp:sp modelId="{220FA8A7-72B5-4E36-B198-9AE6B0547B3C}">
      <dsp:nvSpPr>
        <dsp:cNvPr id="0" name=""/>
        <dsp:cNvSpPr/>
      </dsp:nvSpPr>
      <dsp:spPr>
        <a:xfrm>
          <a:off x="4101964" y="-145641"/>
          <a:ext cx="1172064" cy="11720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อปสข.</a:t>
          </a:r>
          <a:endParaRPr lang="en-US" sz="2400" b="1" kern="1200" dirty="0"/>
        </a:p>
      </dsp:txBody>
      <dsp:txXfrm>
        <a:off x="4273609" y="26004"/>
        <a:ext cx="828774" cy="828774"/>
      </dsp:txXfrm>
    </dsp:sp>
    <dsp:sp modelId="{BD98EC4A-FF7C-4DD8-BF50-4DDBDB2674F7}">
      <dsp:nvSpPr>
        <dsp:cNvPr id="0" name=""/>
        <dsp:cNvSpPr/>
      </dsp:nvSpPr>
      <dsp:spPr>
        <a:xfrm>
          <a:off x="5471246" y="249829"/>
          <a:ext cx="1190711" cy="119071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 err="1">
              <a:solidFill>
                <a:schemeClr val="tx1"/>
              </a:solidFill>
            </a:rPr>
            <a:t>อค</a:t>
          </a:r>
          <a:r>
            <a:rPr lang="th-TH" sz="3200" b="1" kern="1200" dirty="0">
              <a:solidFill>
                <a:schemeClr val="tx1"/>
              </a:solidFill>
            </a:rPr>
            <a:t>ม.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5645622" y="424205"/>
        <a:ext cx="841959" cy="841959"/>
      </dsp:txXfrm>
    </dsp:sp>
    <dsp:sp modelId="{E2299D05-D34D-4DE6-967D-19840A357B55}">
      <dsp:nvSpPr>
        <dsp:cNvPr id="0" name=""/>
        <dsp:cNvSpPr/>
      </dsp:nvSpPr>
      <dsp:spPr>
        <a:xfrm>
          <a:off x="6362295" y="1285836"/>
          <a:ext cx="1290427" cy="12904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</a:rPr>
            <a:t>สปสช. เขต </a:t>
          </a:r>
          <a:r>
            <a:rPr lang="en-US" sz="2400" b="1" kern="1200" dirty="0">
              <a:solidFill>
                <a:schemeClr val="tx1"/>
              </a:solidFill>
            </a:rPr>
            <a:t>5 </a:t>
          </a:r>
          <a:r>
            <a:rPr lang="th-TH" sz="2400" b="1" kern="1200" dirty="0">
              <a:solidFill>
                <a:schemeClr val="tx1"/>
              </a:solidFill>
            </a:rPr>
            <a:t>ราชบุรี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6551274" y="1474815"/>
        <a:ext cx="912469" cy="912469"/>
      </dsp:txXfrm>
    </dsp:sp>
    <dsp:sp modelId="{5AA290A9-07E5-469B-B90C-CC15F911DF88}">
      <dsp:nvSpPr>
        <dsp:cNvPr id="0" name=""/>
        <dsp:cNvSpPr/>
      </dsp:nvSpPr>
      <dsp:spPr>
        <a:xfrm>
          <a:off x="6555158" y="2696401"/>
          <a:ext cx="1313659" cy="131365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chemeClr val="tx1"/>
              </a:solidFill>
            </a:rPr>
            <a:t>สำนักงานเขตสุขภาพที่</a:t>
          </a:r>
          <a:r>
            <a:rPr lang="en-US" sz="1600" b="1" kern="1200" dirty="0">
              <a:solidFill>
                <a:schemeClr val="tx1"/>
              </a:solidFill>
            </a:rPr>
            <a:t> 5 </a:t>
          </a:r>
          <a:r>
            <a:rPr lang="th-TH" sz="1600" b="1" kern="1200" dirty="0">
              <a:solidFill>
                <a:schemeClr val="tx1"/>
              </a:solidFill>
            </a:rPr>
            <a:t>และหน่วยงานในเครือข่าย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747539" y="2888782"/>
        <a:ext cx="928897" cy="928897"/>
      </dsp:txXfrm>
    </dsp:sp>
    <dsp:sp modelId="{EF2C563C-2581-4A06-A1FD-E96DDF1BED48}">
      <dsp:nvSpPr>
        <dsp:cNvPr id="0" name=""/>
        <dsp:cNvSpPr/>
      </dsp:nvSpPr>
      <dsp:spPr>
        <a:xfrm>
          <a:off x="5973563" y="4018642"/>
          <a:ext cx="1283107" cy="128310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n-cs"/>
            </a:rPr>
            <a:t>ศูนย์อนามัยที่ </a:t>
          </a:r>
          <a:r>
            <a:rPr lang="en-US" sz="2400" b="1" kern="1200" dirty="0">
              <a:cs typeface="+mn-cs"/>
            </a:rPr>
            <a:t>5 </a:t>
          </a:r>
          <a:r>
            <a:rPr lang="th-TH" sz="2400" b="1" kern="1200" dirty="0">
              <a:cs typeface="+mn-cs"/>
            </a:rPr>
            <a:t>ราชบุรี</a:t>
          </a:r>
          <a:endParaRPr lang="en-US" sz="2400" b="1" kern="1200" dirty="0">
            <a:cs typeface="+mn-cs"/>
          </a:endParaRPr>
        </a:p>
      </dsp:txBody>
      <dsp:txXfrm>
        <a:off x="6161470" y="4206549"/>
        <a:ext cx="907293" cy="907293"/>
      </dsp:txXfrm>
    </dsp:sp>
    <dsp:sp modelId="{B9B49529-0F95-43B2-AB91-D59972427874}">
      <dsp:nvSpPr>
        <dsp:cNvPr id="0" name=""/>
        <dsp:cNvSpPr/>
      </dsp:nvSpPr>
      <dsp:spPr>
        <a:xfrm>
          <a:off x="4842047" y="4872639"/>
          <a:ext cx="1128704" cy="11287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chemeClr val="tx1"/>
              </a:solidFill>
            </a:rPr>
            <a:t>อบจ</a:t>
          </a:r>
          <a:r>
            <a:rPr lang="th-TH" sz="1800" kern="1200" dirty="0"/>
            <a:t>. </a:t>
          </a:r>
          <a:endParaRPr lang="en-US" sz="1800" kern="1200" dirty="0"/>
        </a:p>
      </dsp:txBody>
      <dsp:txXfrm>
        <a:off x="5007342" y="5037934"/>
        <a:ext cx="798114" cy="798114"/>
      </dsp:txXfrm>
    </dsp:sp>
    <dsp:sp modelId="{E15CD227-3D4F-46BD-95B9-31A574B1DDDD}">
      <dsp:nvSpPr>
        <dsp:cNvPr id="0" name=""/>
        <dsp:cNvSpPr/>
      </dsp:nvSpPr>
      <dsp:spPr>
        <a:xfrm>
          <a:off x="3360054" y="4827452"/>
          <a:ext cx="1219079" cy="12190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</a:rPr>
            <a:t>ท้องถิ่น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</a:rPr>
            <a:t>จังหวัด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538584" y="5005982"/>
        <a:ext cx="862019" cy="862019"/>
      </dsp:txXfrm>
    </dsp:sp>
    <dsp:sp modelId="{8B77573C-C2C7-464B-9172-3E5D2CCE8018}">
      <dsp:nvSpPr>
        <dsp:cNvPr id="0" name=""/>
        <dsp:cNvSpPr/>
      </dsp:nvSpPr>
      <dsp:spPr>
        <a:xfrm>
          <a:off x="2135365" y="4034685"/>
          <a:ext cx="1251021" cy="125102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</a:rPr>
            <a:t>พัฒนาสังคมและความมั่นคงของมนุษย์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318573" y="4217893"/>
        <a:ext cx="884605" cy="884605"/>
      </dsp:txXfrm>
    </dsp:sp>
    <dsp:sp modelId="{BDFDF054-BAC0-468A-8DF7-A18F11DC18EF}">
      <dsp:nvSpPr>
        <dsp:cNvPr id="0" name=""/>
        <dsp:cNvSpPr/>
      </dsp:nvSpPr>
      <dsp:spPr>
        <a:xfrm>
          <a:off x="1562156" y="2751382"/>
          <a:ext cx="1203699" cy="120369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</a:rPr>
            <a:t>อบต.</a:t>
          </a:r>
          <a:r>
            <a:rPr lang="en-US" sz="2400" b="1" kern="1200" dirty="0">
              <a:solidFill>
                <a:schemeClr val="tx1"/>
              </a:solidFill>
            </a:rPr>
            <a:t>/</a:t>
          </a:r>
          <a:r>
            <a:rPr lang="th-TH" sz="2400" b="1" kern="1200" dirty="0">
              <a:solidFill>
                <a:schemeClr val="tx1"/>
              </a:solidFill>
            </a:rPr>
            <a:t>เทศบาล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738434" y="2927660"/>
        <a:ext cx="851143" cy="851143"/>
      </dsp:txXfrm>
    </dsp:sp>
    <dsp:sp modelId="{AC0BF51D-A7C5-4732-AB4B-C3652CD57A35}">
      <dsp:nvSpPr>
        <dsp:cNvPr id="0" name=""/>
        <dsp:cNvSpPr/>
      </dsp:nvSpPr>
      <dsp:spPr>
        <a:xfrm>
          <a:off x="1783679" y="1440222"/>
          <a:ext cx="1169609" cy="98165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</a:rPr>
            <a:t>กขป.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954964" y="1583982"/>
        <a:ext cx="827039" cy="694137"/>
      </dsp:txXfrm>
    </dsp:sp>
    <dsp:sp modelId="{4208A03F-CFE1-441F-957D-7DDCD81EB5E4}">
      <dsp:nvSpPr>
        <dsp:cNvPr id="0" name=""/>
        <dsp:cNvSpPr/>
      </dsp:nvSpPr>
      <dsp:spPr>
        <a:xfrm>
          <a:off x="2783390" y="348404"/>
          <a:ext cx="1052003" cy="9935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solidFill>
                <a:schemeClr val="tx1"/>
              </a:solidFill>
            </a:rPr>
            <a:t>ภาคประชาชน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937452" y="493908"/>
        <a:ext cx="743879" cy="702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8CD2C-B24F-4094-9BFD-497D9861A2C6}">
      <dsp:nvSpPr>
        <dsp:cNvPr id="0" name=""/>
        <dsp:cNvSpPr/>
      </dsp:nvSpPr>
      <dsp:spPr>
        <a:xfrm>
          <a:off x="13456" y="24445"/>
          <a:ext cx="2181456" cy="12387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หน่วยงานที่เกี่ยวข้องทุกภาคส่วน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หารือแนวทางการดำเนินงานร่วมกัน    (</a:t>
          </a:r>
          <a:r>
            <a:rPr lang="en-US" sz="1600" b="1" kern="1200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29 </a:t>
          </a:r>
          <a:r>
            <a:rPr lang="th-TH" sz="1600" b="1" kern="1200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ต.ค. </a:t>
          </a:r>
          <a:r>
            <a:rPr lang="en-US" sz="1600" b="1" kern="1200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64</a:t>
          </a:r>
          <a:r>
            <a:rPr lang="th-TH" sz="1600" b="1" kern="1200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)</a:t>
          </a:r>
          <a:endParaRPr lang="en-US" sz="1600" b="1" kern="1200" baseline="0" dirty="0">
            <a:solidFill>
              <a:schemeClr val="bg1"/>
            </a:solidFill>
            <a:latin typeface="TH SarabunPSK" panose="020B0500040200020003" pitchFamily="34" charset="-34"/>
            <a:cs typeface="+mn-cs"/>
          </a:endParaRPr>
        </a:p>
      </dsp:txBody>
      <dsp:txXfrm>
        <a:off x="49739" y="60728"/>
        <a:ext cx="2108890" cy="1166217"/>
      </dsp:txXfrm>
    </dsp:sp>
    <dsp:sp modelId="{66A6BDC0-5044-4086-B4E4-7A85BA2C64F2}">
      <dsp:nvSpPr>
        <dsp:cNvPr id="0" name=""/>
        <dsp:cNvSpPr/>
      </dsp:nvSpPr>
      <dsp:spPr>
        <a:xfrm>
          <a:off x="2258060" y="411801"/>
          <a:ext cx="383365" cy="448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sp:txBody>
      <dsp:txXfrm>
        <a:off x="2258060" y="501494"/>
        <a:ext cx="268356" cy="269078"/>
      </dsp:txXfrm>
    </dsp:sp>
    <dsp:sp modelId="{A5F5E467-06E4-451B-AF66-F6409C669371}">
      <dsp:nvSpPr>
        <dsp:cNvPr id="0" name=""/>
        <dsp:cNvSpPr/>
      </dsp:nvSpPr>
      <dsp:spPr>
        <a:xfrm>
          <a:off x="2918243" y="24445"/>
          <a:ext cx="1590386" cy="1238783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แต่งตั้งคณะทำงาน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จัดทำแผนงานร่วมกัน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(อยู่ระหว่างดำเนินการ)</a:t>
          </a:r>
          <a:endParaRPr lang="en-US" sz="1600" b="1" kern="1200" baseline="0" dirty="0">
            <a:solidFill>
              <a:schemeClr val="bg1"/>
            </a:solidFill>
            <a:latin typeface="TH SarabunPSK" panose="020B0500040200020003" pitchFamily="34" charset="-34"/>
            <a:cs typeface="+mn-cs"/>
          </a:endParaRPr>
        </a:p>
      </dsp:txBody>
      <dsp:txXfrm>
        <a:off x="2954526" y="60728"/>
        <a:ext cx="1517820" cy="1166217"/>
      </dsp:txXfrm>
    </dsp:sp>
    <dsp:sp modelId="{AAEA6379-7F40-45C2-A517-9F0482971F2B}">
      <dsp:nvSpPr>
        <dsp:cNvPr id="0" name=""/>
        <dsp:cNvSpPr/>
      </dsp:nvSpPr>
      <dsp:spPr>
        <a:xfrm>
          <a:off x="4573219" y="411788"/>
          <a:ext cx="383365" cy="448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sp:txBody>
      <dsp:txXfrm>
        <a:off x="4573219" y="501481"/>
        <a:ext cx="268356" cy="269078"/>
      </dsp:txXfrm>
    </dsp:sp>
    <dsp:sp modelId="{7A6FF7BC-37BA-459B-A174-164C6817F3A9}">
      <dsp:nvSpPr>
        <dsp:cNvPr id="0" name=""/>
        <dsp:cNvSpPr/>
      </dsp:nvSpPr>
      <dsp:spPr>
        <a:xfrm>
          <a:off x="5231961" y="24445"/>
          <a:ext cx="2452886" cy="1238783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นำเสนอแผน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อปสข.</a:t>
          </a:r>
          <a:r>
            <a:rPr lang="en-US" sz="24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/</a:t>
          </a:r>
          <a:r>
            <a:rPr lang="th-TH" sz="24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อคม </a:t>
          </a:r>
          <a:endParaRPr lang="en-US" sz="2400" b="1" kern="1200" baseline="0" dirty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sp:txBody>
      <dsp:txXfrm>
        <a:off x="5268244" y="60728"/>
        <a:ext cx="2380320" cy="1166217"/>
      </dsp:txXfrm>
    </dsp:sp>
    <dsp:sp modelId="{368B2930-0247-4F32-B1CE-16A73EDFFB51}">
      <dsp:nvSpPr>
        <dsp:cNvPr id="0" name=""/>
        <dsp:cNvSpPr/>
      </dsp:nvSpPr>
      <dsp:spPr>
        <a:xfrm>
          <a:off x="7836800" y="41560"/>
          <a:ext cx="383365" cy="163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sp:txBody>
      <dsp:txXfrm>
        <a:off x="7836800" y="74295"/>
        <a:ext cx="334262" cy="98206"/>
      </dsp:txXfrm>
    </dsp:sp>
    <dsp:sp modelId="{DC36BB61-8D8E-4846-B23B-BC2446917711}">
      <dsp:nvSpPr>
        <dsp:cNvPr id="0" name=""/>
        <dsp:cNvSpPr/>
      </dsp:nvSpPr>
      <dsp:spPr>
        <a:xfrm>
          <a:off x="8408177" y="24445"/>
          <a:ext cx="2863213" cy="123878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หน่วยงานที่เกี่ยวข้องดำเนินงานร่วมกัน</a:t>
          </a:r>
          <a:endParaRPr lang="en-US" sz="2400" b="1" kern="1200" baseline="0" dirty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sp:txBody>
      <dsp:txXfrm>
        <a:off x="8444460" y="60728"/>
        <a:ext cx="2790647" cy="11662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8CD2C-B24F-4094-9BFD-497D9861A2C6}">
      <dsp:nvSpPr>
        <dsp:cNvPr id="0" name=""/>
        <dsp:cNvSpPr/>
      </dsp:nvSpPr>
      <dsp:spPr>
        <a:xfrm>
          <a:off x="6910" y="0"/>
          <a:ext cx="3588723" cy="12876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หน่วยงานที่เกี่ยวข้องทุกภาคส่วน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หารือแนวทางการดำเนินงานร่วมกัน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(</a:t>
          </a: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29 </a:t>
          </a:r>
          <a:r>
            <a:rPr lang="th-TH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ต.ค. </a:t>
          </a: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64</a:t>
          </a:r>
          <a:r>
            <a:rPr lang="th-TH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)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sp:txBody>
      <dsp:txXfrm>
        <a:off x="44625" y="37715"/>
        <a:ext cx="3513293" cy="1212244"/>
      </dsp:txXfrm>
    </dsp:sp>
    <dsp:sp modelId="{66A6BDC0-5044-4086-B4E4-7A85BA2C64F2}">
      <dsp:nvSpPr>
        <dsp:cNvPr id="0" name=""/>
        <dsp:cNvSpPr/>
      </dsp:nvSpPr>
      <dsp:spPr>
        <a:xfrm>
          <a:off x="3796284" y="395031"/>
          <a:ext cx="425377" cy="497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sp:txBody>
      <dsp:txXfrm>
        <a:off x="3796284" y="494553"/>
        <a:ext cx="297764" cy="298567"/>
      </dsp:txXfrm>
    </dsp:sp>
    <dsp:sp modelId="{A5F5E467-06E4-451B-AF66-F6409C669371}">
      <dsp:nvSpPr>
        <dsp:cNvPr id="0" name=""/>
        <dsp:cNvSpPr/>
      </dsp:nvSpPr>
      <dsp:spPr>
        <a:xfrm>
          <a:off x="4398234" y="0"/>
          <a:ext cx="2006499" cy="1287674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แต่งตั้งคณะทำงาน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จัดทำแผนงานร่วมกัน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cs typeface="+mn-cs"/>
            </a:rPr>
            <a:t>(อยู่ระหว่างดำเนินการ)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sp:txBody>
      <dsp:txXfrm>
        <a:off x="4435949" y="37715"/>
        <a:ext cx="1931069" cy="1212244"/>
      </dsp:txXfrm>
    </dsp:sp>
    <dsp:sp modelId="{AAEA6379-7F40-45C2-A517-9F0482971F2B}">
      <dsp:nvSpPr>
        <dsp:cNvPr id="0" name=""/>
        <dsp:cNvSpPr/>
      </dsp:nvSpPr>
      <dsp:spPr>
        <a:xfrm>
          <a:off x="6605383" y="395031"/>
          <a:ext cx="425377" cy="497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sp:txBody>
      <dsp:txXfrm>
        <a:off x="6605383" y="494553"/>
        <a:ext cx="297764" cy="298567"/>
      </dsp:txXfrm>
    </dsp:sp>
    <dsp:sp modelId="{7A6FF7BC-37BA-459B-A174-164C6817F3A9}">
      <dsp:nvSpPr>
        <dsp:cNvPr id="0" name=""/>
        <dsp:cNvSpPr/>
      </dsp:nvSpPr>
      <dsp:spPr>
        <a:xfrm>
          <a:off x="7207332" y="0"/>
          <a:ext cx="1261506" cy="1287674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นำเสนอแผน อปสข.</a:t>
          </a:r>
          <a:r>
            <a:rPr lang="en-US" sz="2000" b="1" kern="1200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/</a:t>
          </a:r>
          <a:r>
            <a:rPr lang="th-TH" sz="2000" b="1" kern="1200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อคม </a:t>
          </a:r>
          <a:endParaRPr lang="en-US" sz="2000" b="1" kern="1200" baseline="0" dirty="0">
            <a:solidFill>
              <a:schemeClr val="bg1"/>
            </a:solidFill>
            <a:latin typeface="TH SarabunPSK" panose="020B0500040200020003" pitchFamily="34" charset="-34"/>
            <a:cs typeface="+mn-cs"/>
          </a:endParaRPr>
        </a:p>
      </dsp:txBody>
      <dsp:txXfrm>
        <a:off x="7244280" y="36948"/>
        <a:ext cx="1187610" cy="1213778"/>
      </dsp:txXfrm>
    </dsp:sp>
    <dsp:sp modelId="{368B2930-0247-4F32-B1CE-16A73EDFFB51}">
      <dsp:nvSpPr>
        <dsp:cNvPr id="0" name=""/>
        <dsp:cNvSpPr/>
      </dsp:nvSpPr>
      <dsp:spPr>
        <a:xfrm>
          <a:off x="8669488" y="395031"/>
          <a:ext cx="425377" cy="497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baseline="0">
            <a:solidFill>
              <a:schemeClr val="tx1"/>
            </a:solidFill>
            <a:latin typeface="TH SarabunPSK" panose="020B0500040200020003" pitchFamily="34" charset="-34"/>
            <a:cs typeface="+mn-cs"/>
          </a:endParaRPr>
        </a:p>
      </dsp:txBody>
      <dsp:txXfrm>
        <a:off x="8669488" y="494553"/>
        <a:ext cx="297764" cy="298567"/>
      </dsp:txXfrm>
    </dsp:sp>
    <dsp:sp modelId="{DC36BB61-8D8E-4846-B23B-BC2446917711}">
      <dsp:nvSpPr>
        <dsp:cNvPr id="0" name=""/>
        <dsp:cNvSpPr/>
      </dsp:nvSpPr>
      <dsp:spPr>
        <a:xfrm>
          <a:off x="9271438" y="0"/>
          <a:ext cx="2006499" cy="128767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000" b="1" kern="1200" baseline="0" dirty="0">
              <a:solidFill>
                <a:schemeClr val="bg1"/>
              </a:solidFill>
              <a:latin typeface="TH SarabunPSK" panose="020B0500040200020003" pitchFamily="34" charset="-34"/>
              <a:cs typeface="+mn-cs"/>
            </a:rPr>
            <a:t>หน่วยงานที่เกี่ยวข้องดำเนินงานร่วมกัน</a:t>
          </a:r>
          <a:endParaRPr lang="en-US" sz="2000" b="1" kern="1200" baseline="0" dirty="0">
            <a:solidFill>
              <a:schemeClr val="bg1"/>
            </a:solidFill>
            <a:latin typeface="TH SarabunPSK" panose="020B0500040200020003" pitchFamily="34" charset="-34"/>
            <a:cs typeface="+mn-cs"/>
          </a:endParaRPr>
        </a:p>
      </dsp:txBody>
      <dsp:txXfrm>
        <a:off x="9309153" y="37715"/>
        <a:ext cx="1931069" cy="1212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0.11788</cdr:x>
      <cdr:y>0.36818</cdr:y>
    </cdr:from>
    <cdr:to>
      <cdr:x>0.95915</cdr:x>
      <cdr:y>0.36818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0109F7A-ACFE-449A-B77A-CCA7F1407DF9}"/>
            </a:ext>
          </a:extLst>
        </cdr:cNvPr>
        <cdr:cNvCxnSpPr/>
      </cdr:nvCxnSpPr>
      <cdr:spPr>
        <a:xfrm xmlns:a="http://schemas.openxmlformats.org/drawingml/2006/main">
          <a:off x="446296" y="891868"/>
          <a:ext cx="3184989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5BE950D-F825-45A0-8015-3A479B62701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2E13A36-239E-4B0C-9D6A-40E289697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1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13A36-239E-4B0C-9D6A-40E289697E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1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9DFD7-6CD3-42FC-981C-8E2540FC3F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9DFD7-6CD3-42FC-981C-8E2540FC3F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9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9DFD7-6CD3-42FC-981C-8E2540FC3F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0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9DFD7-6CD3-42FC-981C-8E2540FC3F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0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BFB9-CC3F-4382-80D0-15745A415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07954-B7EE-4464-B34D-492C07853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986D3-C4F0-49FE-BE15-7D1EC460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D77A-1565-4E14-98AE-E663CEE9FDC8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C03F4-C913-4EA3-AFB1-38EAC4FE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96A1C-90D2-486B-BEEF-53A54E0B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8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6B22-5712-4985-998D-8D90128D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97565-EB87-4477-8995-DA127B0DA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39475-C25C-4FCA-97F4-F09B23ED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429A-FDCE-4906-8771-87D5BB7FFC9A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03C4B-26E1-4B99-A2BB-58BAAEED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01D68-642A-4600-8ACC-973346C9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3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3B795-657F-48B9-B64A-A9EE1D52D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75167-E1CC-4D2C-B73C-C4CC1BF31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C057B-3486-43DB-844A-ABBEDE29A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2C0C-C10D-42D5-9909-B2395F3070C5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7E93A-F3F4-42D9-AF6E-F8079BE1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5E98E-3FEF-4697-B5DD-9CBCBDAA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1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C1FE-38AC-4F98-924D-68A6177C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CB681-71F7-4602-9232-14983716F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2D488-C5EF-4184-9C86-EBA1D9A2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33AF-59BF-4851-A7D0-54DCC09A9513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DDADF-319C-47B2-9EDC-360436C7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8D3E6-5C26-4FDB-8DB8-9ACD8411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01DC-A117-490F-841B-2C064A6D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95326-87FD-4873-AEC4-9ECA644AA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104F9-1433-4079-8D65-D883C038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73406-5D80-4B26-9620-7044A08CC84B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464B2-CD9B-4942-9588-05C7E718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A9181-F021-48DD-95DF-20201981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1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E1B3-22D2-4CE3-A906-0514E137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90097-CE51-4676-84AE-05F518E2A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3F584-85CD-47AE-AB11-1296E28BC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AB01C-FFBE-4272-83AE-01D1820AE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2E6-75EB-45F9-8416-59C9E812B41A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1467C-6DA4-4A18-AE22-8BF05CC0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22180-E92D-4E10-8415-A02B90C4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4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8303-66B8-4F32-8E57-4DC71C47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C0ECF-8EF4-4262-832F-B735F7555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9A680-FEDD-485C-B9AE-6FCA1A674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92A77-BC32-4B57-A1EC-E6CF24098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3D69F-3EA3-404E-9066-AB180E9D8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B8706-FFC6-4576-AB09-F5A7E893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4464-1F13-45D0-A591-4A8D3465AB31}" type="datetime1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1EFCA-A457-4715-A64D-BC62B45C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928AE-BBC5-44EC-B02D-6EC53E53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9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EF09-AB0E-428A-9E93-F5FD1517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A50A2-40A5-498D-8D7F-47548010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1169-DE5D-46F5-92FC-7B8899D16108}" type="datetime1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0090C-771F-4DE5-A7AD-B4E63ECD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B2EDC-CEA2-4BDD-94EC-8B57E119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3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17E71-8A97-4CC1-BFCF-93EEC7D2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2D9A-A48F-4023-94F6-5DA90D2577F0}" type="datetime1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F1F2F-FE0D-49C0-8CED-D4E9273E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F05CA-DFED-4724-A2E8-5F64B609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3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F19C-A1AC-446C-94F2-7B63464C9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44574-6F38-43E1-8883-F0F03C36B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C4A7A-2B3D-4901-880D-C88029EBB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8C943-0FE8-436F-9F32-D218AC55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0CB9-844E-4BA6-A6FD-529A5DE7FDF3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F4816-2EFC-4EB5-A610-5B23FED9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1109D-00CE-4E61-B7B9-BC8749CD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6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8AD06-A20D-4A21-9580-9AE44EC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427FC9-7371-4B12-88EF-3A3B88CE8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61853-913D-4D22-8C7E-2D31ADB0E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8C8BF-1266-4F4A-B735-4297F845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99B8-4C5E-4DCD-934C-D2857300503E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E0D9A-8531-4FFA-A2C0-30799B4B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9DCA1-43DF-4C78-8829-EF404418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6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086D7F-6E45-4DAF-92BC-447673CA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8003D-6BAE-44E0-9ED3-9DC5D83E0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C41D0-A35D-43BA-A117-E441130A1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75B7A-E630-4216-924F-59FC072A2E4F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DA0C4-F4C3-4110-B125-E03D71DE1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5A225-BB16-4134-92E6-56D1FBE2D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5EB9-3077-44BA-ACEE-6C57926F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diagramColors" Target="../diagrams/colors3.xml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diagramLayout" Target="../diagrams/layout3.xml"/><Relationship Id="rId5" Type="http://schemas.openxmlformats.org/officeDocument/2006/relationships/image" Target="../media/image11.png"/><Relationship Id="rId10" Type="http://schemas.openxmlformats.org/officeDocument/2006/relationships/diagramData" Target="../diagrams/data3.xml"/><Relationship Id="rId4" Type="http://schemas.openxmlformats.org/officeDocument/2006/relationships/image" Target="../media/image10.jpg"/><Relationship Id="rId9" Type="http://schemas.openxmlformats.org/officeDocument/2006/relationships/image" Target="../media/image15.png"/><Relationship Id="rId14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dcservice.moph.go.th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B9ABA67-8245-4641-B259-47E74EB7E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433" y="1661346"/>
            <a:ext cx="9665216" cy="2713702"/>
          </a:xfrm>
          <a:solidFill>
            <a:schemeClr val="accent1">
              <a:lumMod val="75000"/>
            </a:schemeClr>
          </a:solidFill>
          <a:ln>
            <a:solidFill>
              <a:srgbClr val="C0000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 fontScale="90000"/>
          </a:bodyPr>
          <a:lstStyle/>
          <a:p>
            <a:r>
              <a:rPr lang="th-TH" sz="6700" b="1" dirty="0"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ประเด็นสุขภาพเขต </a:t>
            </a:r>
            <a:br>
              <a:rPr lang="th-TH" sz="6700" b="1" dirty="0"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</a:br>
            <a:r>
              <a:rPr lang="th-TH" sz="6700" b="1" dirty="0"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แผนการดูแลผู้สูงอายุที่มีภาวะพึ่งพิง </a:t>
            </a:r>
            <a:br>
              <a:rPr lang="en-US" sz="4000" b="1" dirty="0"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</a:br>
            <a:endParaRPr lang="th-TH" altLang="th-TH" sz="4000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4100" name="Picture 6">
            <a:extLst>
              <a:ext uri="{FF2B5EF4-FFF2-40B4-BE49-F238E27FC236}">
                <a16:creationId xmlns:a16="http://schemas.microsoft.com/office/drawing/2014/main" id="{919C3AD3-BDA4-4D9B-BAAA-B83ACC44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471488"/>
            <a:ext cx="163988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>
            <a:extLst>
              <a:ext uri="{FF2B5EF4-FFF2-40B4-BE49-F238E27FC236}">
                <a16:creationId xmlns:a16="http://schemas.microsoft.com/office/drawing/2014/main" id="{1C529C01-6B51-4E20-A1EA-4FB58A3EF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5510213"/>
            <a:ext cx="12795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2">
            <a:extLst>
              <a:ext uri="{FF2B5EF4-FFF2-40B4-BE49-F238E27FC236}">
                <a16:creationId xmlns:a16="http://schemas.microsoft.com/office/drawing/2014/main" id="{921ACAFA-514F-4865-BD97-09C4DDAA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9" y="5646739"/>
            <a:ext cx="1146175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2" descr="à¸à¸¥à¸à¸²à¸£à¸à¹à¸à¸«à¸²à¸£à¸¹à¸à¸ à¸²à¸à¸ªà¸³à¸«à¸£à¸±à¸ à¸ à¸²à¸à¸à¸²à¸£à¹à¸à¸¹à¸à¸à¸à¹à¸à¹">
            <a:extLst>
              <a:ext uri="{FF2B5EF4-FFF2-40B4-BE49-F238E27FC236}">
                <a16:creationId xmlns:a16="http://schemas.microsoft.com/office/drawing/2014/main" id="{20A9B3FA-4BBE-4E6A-9F7D-88DCE3B06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9" y="5300663"/>
            <a:ext cx="1703387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 descr="à¸à¸¥à¸à¸²à¸£à¸à¹à¸à¸«à¸²à¸£à¸¹à¸à¸ à¸²à¸à¸ªà¸³à¸«à¸£à¸±à¸ à¸ à¸²à¸à¸à¸²à¸£à¹à¸à¸¹à¸à¸à¸à¹à¸à¹">
            <a:extLst>
              <a:ext uri="{FF2B5EF4-FFF2-40B4-BE49-F238E27FC236}">
                <a16:creationId xmlns:a16="http://schemas.microsoft.com/office/drawing/2014/main" id="{FC6C22C4-0D87-490C-8122-92AB3C85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5392739"/>
            <a:ext cx="170338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FC8922-5764-41D2-A062-076B7330C467}"/>
              </a:ext>
            </a:extLst>
          </p:cNvPr>
          <p:cNvSpPr txBox="1"/>
          <p:nvPr/>
        </p:nvSpPr>
        <p:spPr>
          <a:xfrm>
            <a:off x="9512491" y="118923"/>
            <a:ext cx="2373058" cy="830997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</a:t>
            </a:r>
            <a:r>
              <a:rPr lang="en-US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4.1</a:t>
            </a:r>
            <a:endParaRPr lang="th-TH" sz="4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CA687-F644-4A4B-868C-1D78D407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F4AADC-932E-42A3-9F4C-15A35D876AF4}"/>
              </a:ext>
            </a:extLst>
          </p:cNvPr>
          <p:cNvSpPr txBox="1"/>
          <p:nvPr/>
        </p:nvSpPr>
        <p:spPr>
          <a:xfrm>
            <a:off x="1014925" y="511236"/>
            <a:ext cx="971872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การคัดกรองความสามารถในการปฏิบัติกิจวัตรประจำวัน (</a:t>
            </a:r>
            <a:r>
              <a:rPr lang="en-US" sz="3200" b="1" dirty="0">
                <a:solidFill>
                  <a:srgbClr val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ADL)</a:t>
            </a:r>
            <a:r>
              <a:rPr lang="th-TH" sz="3200" b="1" dirty="0">
                <a:solidFill>
                  <a:srgbClr val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ปี </a:t>
            </a:r>
            <a:r>
              <a:rPr lang="en-US" sz="3200" b="1" dirty="0">
                <a:solidFill>
                  <a:srgbClr val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2564</a:t>
            </a:r>
            <a:endParaRPr lang="en-US" sz="3200" b="1" i="0" u="none" strike="noStrike" dirty="0">
              <a:solidFill>
                <a:srgbClr val="0000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8799575-D9B5-475C-9F17-A76EE1857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74885"/>
              </p:ext>
            </p:extLst>
          </p:nvPr>
        </p:nvGraphicFramePr>
        <p:xfrm>
          <a:off x="858129" y="1247215"/>
          <a:ext cx="10353822" cy="5099549"/>
        </p:xfrm>
        <a:graphic>
          <a:graphicData uri="http://schemas.openxmlformats.org/drawingml/2006/table">
            <a:tbl>
              <a:tblPr/>
              <a:tblGrid>
                <a:gridCol w="1545421">
                  <a:extLst>
                    <a:ext uri="{9D8B030D-6E8A-4147-A177-3AD203B41FA5}">
                      <a16:colId xmlns:a16="http://schemas.microsoft.com/office/drawing/2014/main" val="1747598773"/>
                    </a:ext>
                  </a:extLst>
                </a:gridCol>
                <a:gridCol w="1268252">
                  <a:extLst>
                    <a:ext uri="{9D8B030D-6E8A-4147-A177-3AD203B41FA5}">
                      <a16:colId xmlns:a16="http://schemas.microsoft.com/office/drawing/2014/main" val="3552979467"/>
                    </a:ext>
                  </a:extLst>
                </a:gridCol>
                <a:gridCol w="2171957">
                  <a:extLst>
                    <a:ext uri="{9D8B030D-6E8A-4147-A177-3AD203B41FA5}">
                      <a16:colId xmlns:a16="http://schemas.microsoft.com/office/drawing/2014/main" val="3336518258"/>
                    </a:ext>
                  </a:extLst>
                </a:gridCol>
                <a:gridCol w="1875783">
                  <a:extLst>
                    <a:ext uri="{9D8B030D-6E8A-4147-A177-3AD203B41FA5}">
                      <a16:colId xmlns:a16="http://schemas.microsoft.com/office/drawing/2014/main" val="3426881634"/>
                    </a:ext>
                  </a:extLst>
                </a:gridCol>
                <a:gridCol w="1740034">
                  <a:extLst>
                    <a:ext uri="{9D8B030D-6E8A-4147-A177-3AD203B41FA5}">
                      <a16:colId xmlns:a16="http://schemas.microsoft.com/office/drawing/2014/main" val="137626023"/>
                    </a:ext>
                  </a:extLst>
                </a:gridCol>
                <a:gridCol w="1752375">
                  <a:extLst>
                    <a:ext uri="{9D8B030D-6E8A-4147-A177-3AD203B41FA5}">
                      <a16:colId xmlns:a16="http://schemas.microsoft.com/office/drawing/2014/main" val="3930674339"/>
                    </a:ext>
                  </a:extLst>
                </a:gridCol>
              </a:tblGrid>
              <a:tr h="5009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จังหวัด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ผู้สูงอายุ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คัดกรอง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ADL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ติดสังคม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ติดบ้าน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ติดเตียง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7963"/>
                  </a:ext>
                </a:extLst>
              </a:tr>
              <a:tr h="5009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149,506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136,229 (91.12)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131,603(96.6)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3,580(2.6)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1,046(0.77)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4762"/>
                  </a:ext>
                </a:extLst>
              </a:tr>
              <a:tr h="5009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115,844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102,751(88.7)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100,678(98)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1,570(1.5)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503(0.49)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411"/>
                  </a:ext>
                </a:extLst>
              </a:tr>
              <a:tr h="5009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153,826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141,413 (91.93)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137,723(97.4)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2,633(1.9)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1,057(0.75)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083367"/>
                  </a:ext>
                </a:extLst>
              </a:tr>
              <a:tr h="5009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154,145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106,913 (69.36)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104,876(98.1)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1,436(1.3)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601(0.56)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549169"/>
                  </a:ext>
                </a:extLst>
              </a:tr>
              <a:tr h="5009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80,375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51,950 (64.63)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51,035(98.2)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659(1.3)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256(0.49)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890601"/>
                  </a:ext>
                </a:extLst>
              </a:tr>
              <a:tr h="5009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39,207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36,485 (93.06)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34,917(95.7)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1,158(3.2)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410(1.12)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412199"/>
                  </a:ext>
                </a:extLst>
              </a:tr>
              <a:tr h="5009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spc="-5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เพชรบุรี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88,033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63,856 (72.54)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62,421(97.8)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1,100(1.7)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335(0.52)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599973"/>
                  </a:ext>
                </a:extLst>
              </a:tr>
              <a:tr h="5907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77,355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72,419 (93.62)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70,288(97.1)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1,683(2.3)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448(0.62)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794817"/>
                  </a:ext>
                </a:extLst>
              </a:tr>
              <a:tr h="500973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รวมเขต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858,291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712,016 (82.96)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693,541(97.4)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13,819(1.9)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4,656(0.65)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6541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BC28EA-0AF6-4472-ABFE-2E315DF2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5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6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B6879-23AE-4252-A5F2-DDF68ECD7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594" y="643467"/>
            <a:ext cx="2952665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22A02A-E79B-406F-8839-A9A308557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578047"/>
            <a:ext cx="5129784" cy="37019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CD78ED-8B9B-49E8-ABF1-372F2E9D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กล่องข้อความ 4">
            <a:extLst>
              <a:ext uri="{FF2B5EF4-FFF2-40B4-BE49-F238E27FC236}">
                <a16:creationId xmlns:a16="http://schemas.microsoft.com/office/drawing/2014/main" id="{6D576453-226A-4035-BA1D-F78B1C4C9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" y="171162"/>
            <a:ext cx="3312622" cy="26845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th-TH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กองทุนหลักประกันสุขภาพระดับท้องถิ่นหรือพื้นที่ (</a:t>
            </a:r>
            <a:r>
              <a:rPr lang="th-TH" alt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กปท</a:t>
            </a:r>
            <a:r>
              <a:rPr lang="en-US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ที่เข้าร่วม </a:t>
            </a:r>
            <a:r>
              <a:rPr lang="en-US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LTC </a:t>
            </a:r>
            <a:r>
              <a:rPr lang="th-TH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จำแนกรายเขต ปี </a:t>
            </a:r>
            <a:r>
              <a:rPr lang="en-US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en-US" altLang="en-US" b="1" kern="1200" dirty="0">
              <a:solidFill>
                <a:srgbClr val="FFFFFF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DB1989-5A97-44B7-AE36-189C9E026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051902"/>
              </p:ext>
            </p:extLst>
          </p:nvPr>
        </p:nvGraphicFramePr>
        <p:xfrm>
          <a:off x="4093698" y="171161"/>
          <a:ext cx="7931835" cy="59870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4976">
                  <a:extLst>
                    <a:ext uri="{9D8B030D-6E8A-4147-A177-3AD203B41FA5}">
                      <a16:colId xmlns:a16="http://schemas.microsoft.com/office/drawing/2014/main" val="1800611821"/>
                    </a:ext>
                  </a:extLst>
                </a:gridCol>
                <a:gridCol w="1903503">
                  <a:extLst>
                    <a:ext uri="{9D8B030D-6E8A-4147-A177-3AD203B41FA5}">
                      <a16:colId xmlns:a16="http://schemas.microsoft.com/office/drawing/2014/main" val="2728896188"/>
                    </a:ext>
                  </a:extLst>
                </a:gridCol>
                <a:gridCol w="2040395">
                  <a:extLst>
                    <a:ext uri="{9D8B030D-6E8A-4147-A177-3AD203B41FA5}">
                      <a16:colId xmlns:a16="http://schemas.microsoft.com/office/drawing/2014/main" val="529217956"/>
                    </a:ext>
                  </a:extLst>
                </a:gridCol>
                <a:gridCol w="1982961">
                  <a:extLst>
                    <a:ext uri="{9D8B030D-6E8A-4147-A177-3AD203B41FA5}">
                      <a16:colId xmlns:a16="http://schemas.microsoft.com/office/drawing/2014/main" val="2111722865"/>
                    </a:ext>
                  </a:extLst>
                </a:gridCol>
              </a:tblGrid>
              <a:tr h="873269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>
                    <a:solidFill>
                      <a:srgbClr val="6B31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กองทุนสุขภาพท้องถิ่นทั้งหมด</a:t>
                      </a:r>
                      <a:b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(แห่ง)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>
                    <a:solidFill>
                      <a:srgbClr val="6B31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อปท.ที่สมัครเข้าร่วม 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LTC (</a:t>
                      </a:r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แห่ง) 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>
                    <a:solidFill>
                      <a:srgbClr val="6B31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%เทียบกับกองทุนตำบลทั้งหมด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>
                    <a:solidFill>
                      <a:srgbClr val="6B31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824291"/>
                  </a:ext>
                </a:extLst>
              </a:tr>
              <a:tr h="29615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1 เชียงใหม่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811</a:t>
                      </a:r>
                      <a:endParaRPr lang="en-US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596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73.5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extLst>
                  <a:ext uri="{0D108BD9-81ED-4DB2-BD59-A6C34878D82A}">
                    <a16:rowId xmlns:a16="http://schemas.microsoft.com/office/drawing/2014/main" val="535898292"/>
                  </a:ext>
                </a:extLst>
              </a:tr>
              <a:tr h="29615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2 พิษณุโลก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464</a:t>
                      </a:r>
                      <a:endParaRPr lang="en-US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460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99.1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extLst>
                  <a:ext uri="{0D108BD9-81ED-4DB2-BD59-A6C34878D82A}">
                    <a16:rowId xmlns:a16="http://schemas.microsoft.com/office/drawing/2014/main" val="4056171451"/>
                  </a:ext>
                </a:extLst>
              </a:tr>
              <a:tr h="29615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3 นครสวรรค์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452</a:t>
                      </a:r>
                      <a:endParaRPr lang="en-US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411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90.9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extLst>
                  <a:ext uri="{0D108BD9-81ED-4DB2-BD59-A6C34878D82A}">
                    <a16:rowId xmlns:a16="http://schemas.microsoft.com/office/drawing/2014/main" val="4049768317"/>
                  </a:ext>
                </a:extLst>
              </a:tr>
              <a:tr h="29615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4 สระบุรี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647</a:t>
                      </a:r>
                      <a:endParaRPr lang="en-US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556</a:t>
                      </a:r>
                      <a:endParaRPr lang="en-US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85.9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extLst>
                  <a:ext uri="{0D108BD9-81ED-4DB2-BD59-A6C34878D82A}">
                    <a16:rowId xmlns:a16="http://schemas.microsoft.com/office/drawing/2014/main" val="2871180176"/>
                  </a:ext>
                </a:extLst>
              </a:tr>
              <a:tr h="29615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5 ราชบุรี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673</a:t>
                      </a:r>
                      <a:endParaRPr lang="en-US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487</a:t>
                      </a:r>
                      <a:endParaRPr lang="en-US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72.4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extLst>
                  <a:ext uri="{0D108BD9-81ED-4DB2-BD59-A6C34878D82A}">
                    <a16:rowId xmlns:a16="http://schemas.microsoft.com/office/drawing/2014/main" val="1377534152"/>
                  </a:ext>
                </a:extLst>
              </a:tr>
              <a:tr h="29615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6 ระยอง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571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437</a:t>
                      </a:r>
                      <a:endParaRPr lang="en-US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76.5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extLst>
                  <a:ext uri="{0D108BD9-81ED-4DB2-BD59-A6C34878D82A}">
                    <a16:rowId xmlns:a16="http://schemas.microsoft.com/office/drawing/2014/main" val="1201233659"/>
                  </a:ext>
                </a:extLst>
              </a:tr>
              <a:tr h="29615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7 ขอนแก่น</a:t>
                      </a:r>
                      <a:endParaRPr lang="th-TH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718</a:t>
                      </a:r>
                      <a:endParaRPr lang="en-US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717</a:t>
                      </a:r>
                      <a:endParaRPr lang="en-US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99.9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extLst>
                  <a:ext uri="{0D108BD9-81ED-4DB2-BD59-A6C34878D82A}">
                    <a16:rowId xmlns:a16="http://schemas.microsoft.com/office/drawing/2014/main" val="389533529"/>
                  </a:ext>
                </a:extLst>
              </a:tr>
              <a:tr h="29615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8 อุดรธานี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716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715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99.9</a:t>
                      </a:r>
                      <a:endParaRPr lang="en-US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extLst>
                  <a:ext uri="{0D108BD9-81ED-4DB2-BD59-A6C34878D82A}">
                    <a16:rowId xmlns:a16="http://schemas.microsoft.com/office/drawing/2014/main" val="2551349955"/>
                  </a:ext>
                </a:extLst>
              </a:tr>
              <a:tr h="29615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9 นครราชสีมา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855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840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98.2</a:t>
                      </a:r>
                      <a:endParaRPr lang="en-US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extLst>
                  <a:ext uri="{0D108BD9-81ED-4DB2-BD59-A6C34878D82A}">
                    <a16:rowId xmlns:a16="http://schemas.microsoft.com/office/drawing/2014/main" val="3487824310"/>
                  </a:ext>
                </a:extLst>
              </a:tr>
              <a:tr h="29615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10 อุบลราชธานี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658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658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</a:t>
                      </a:r>
                      <a:endParaRPr lang="en-US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extLst>
                  <a:ext uri="{0D108BD9-81ED-4DB2-BD59-A6C34878D82A}">
                    <a16:rowId xmlns:a16="http://schemas.microsoft.com/office/drawing/2014/main" val="4074297086"/>
                  </a:ext>
                </a:extLst>
              </a:tr>
              <a:tr h="29615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11 สุราษฎร์ธานี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559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501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89.6</a:t>
                      </a:r>
                      <a:endParaRPr lang="en-US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extLst>
                  <a:ext uri="{0D108BD9-81ED-4DB2-BD59-A6C34878D82A}">
                    <a16:rowId xmlns:a16="http://schemas.microsoft.com/office/drawing/2014/main" val="3202408616"/>
                  </a:ext>
                </a:extLst>
              </a:tr>
              <a:tr h="29615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12 สงขลา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616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496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80.5</a:t>
                      </a:r>
                      <a:endParaRPr lang="en-US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extLst>
                  <a:ext uri="{0D108BD9-81ED-4DB2-BD59-A6C34878D82A}">
                    <a16:rowId xmlns:a16="http://schemas.microsoft.com/office/drawing/2014/main" val="483397971"/>
                  </a:ext>
                </a:extLst>
              </a:tr>
              <a:tr h="29615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รวมทั้งหมด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7,740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6,874</a:t>
                      </a:r>
                      <a:endParaRPr lang="en-US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88.8</a:t>
                      </a:r>
                      <a:endParaRPr lang="en-US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9636" marB="0" anchor="b"/>
                </a:tc>
                <a:extLst>
                  <a:ext uri="{0D108BD9-81ED-4DB2-BD59-A6C34878D82A}">
                    <a16:rowId xmlns:a16="http://schemas.microsoft.com/office/drawing/2014/main" val="1212531646"/>
                  </a:ext>
                </a:extLst>
              </a:tr>
            </a:tbl>
          </a:graphicData>
        </a:graphic>
      </p:graphicFrame>
      <p:sp>
        <p:nvSpPr>
          <p:cNvPr id="2" name="Frame 1">
            <a:extLst>
              <a:ext uri="{FF2B5EF4-FFF2-40B4-BE49-F238E27FC236}">
                <a16:creationId xmlns:a16="http://schemas.microsoft.com/office/drawing/2014/main" id="{3B05220E-41BB-46A5-AEFE-E168D00C93D8}"/>
              </a:ext>
            </a:extLst>
          </p:cNvPr>
          <p:cNvSpPr/>
          <p:nvPr/>
        </p:nvSpPr>
        <p:spPr>
          <a:xfrm>
            <a:off x="4093698" y="2746619"/>
            <a:ext cx="8098302" cy="418075"/>
          </a:xfrm>
          <a:prstGeom prst="fram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DF8D0-146B-4144-93E4-5B24A44DE956}"/>
              </a:ext>
            </a:extLst>
          </p:cNvPr>
          <p:cNvSpPr txBox="1"/>
          <p:nvPr/>
        </p:nvSpPr>
        <p:spPr>
          <a:xfrm>
            <a:off x="638175" y="6317506"/>
            <a:ext cx="6105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70C0"/>
                </a:solidFill>
              </a:rPr>
              <a:t>ที่มา 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th-TH" alt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en-US" alt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โปรแกรม </a:t>
            </a:r>
            <a:r>
              <a:rPr lang="en-US" alt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ltc.nhso.go.th </a:t>
            </a:r>
            <a:r>
              <a:rPr lang="th-TH" alt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</a:t>
            </a:r>
            <a:r>
              <a:rPr lang="en-US" alt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4/10/ 2564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1F5BC-565C-4779-85E9-4799C20C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2CCF30-0A75-4DC1-B4F3-4C0CB4AD08FF}"/>
              </a:ext>
            </a:extLst>
          </p:cNvPr>
          <p:cNvSpPr txBox="1"/>
          <p:nvPr/>
        </p:nvSpPr>
        <p:spPr>
          <a:xfrm>
            <a:off x="2358094" y="446936"/>
            <a:ext cx="835435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ร้อยละของกองทุนหลักประกันสุขภาพระดับท้องถิ่นหรือพื้นที่ (</a:t>
            </a:r>
            <a:r>
              <a:rPr lang="th-TH" alt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กปท</a:t>
            </a:r>
            <a:r>
              <a:rPr lang="en-US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ที่เข้าร่วม </a:t>
            </a:r>
            <a:r>
              <a:rPr lang="en-US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LTC </a:t>
            </a: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จำแนกรายจังหวัด ปี </a:t>
            </a:r>
            <a:r>
              <a:rPr lang="en-US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F2F859-0E7A-4201-8774-5A4818F733F2}"/>
              </a:ext>
            </a:extLst>
          </p:cNvPr>
          <p:cNvSpPr txBox="1"/>
          <p:nvPr/>
        </p:nvSpPr>
        <p:spPr>
          <a:xfrm>
            <a:off x="7481970" y="6211009"/>
            <a:ext cx="4710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/>
              <a:t>ที่มา </a:t>
            </a:r>
            <a:r>
              <a:rPr lang="en-US" sz="2000" b="1" dirty="0"/>
              <a:t>: </a:t>
            </a:r>
            <a:r>
              <a:rPr lang="th-TH" alt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en-US" alt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โปรแกรม </a:t>
            </a:r>
            <a:r>
              <a:rPr lang="en-US" alt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ltc.nhso.go.th </a:t>
            </a:r>
            <a:r>
              <a:rPr lang="th-TH" alt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</a:t>
            </a:r>
            <a:r>
              <a:rPr lang="en-US" alt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4/10/ 2564</a:t>
            </a:r>
            <a:endParaRPr lang="en-US" sz="2000" b="1" dirty="0"/>
          </a:p>
        </p:txBody>
      </p:sp>
      <p:graphicFrame>
        <p:nvGraphicFramePr>
          <p:cNvPr id="8" name="ตัวแทนเนื้อหา 3">
            <a:extLst>
              <a:ext uri="{FF2B5EF4-FFF2-40B4-BE49-F238E27FC236}">
                <a16:creationId xmlns:a16="http://schemas.microsoft.com/office/drawing/2014/main" id="{837EF14D-7450-45D0-A8D1-1FBDA3F6BF1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138013"/>
              </p:ext>
            </p:extLst>
          </p:nvPr>
        </p:nvGraphicFramePr>
        <p:xfrm>
          <a:off x="1491175" y="1828800"/>
          <a:ext cx="10100188" cy="4061317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76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3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1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จังหวัด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กปท.(แห่ง)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กปท.ที่เข้าร่วม 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LTC (</a:t>
                      </a:r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แห่ง)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ร้อยละ 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เพชรบุรี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</a:t>
                      </a:r>
                      <a:r>
                        <a:rPr lang="en-US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</a:t>
                      </a:r>
                      <a:r>
                        <a:rPr lang="en-US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9</a:t>
                      </a:r>
                      <a:endParaRPr lang="th-TH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7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5.64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0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กาญจนบุรี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118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105</a:t>
                      </a:r>
                      <a:endParaRPr lang="th-TH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8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8.98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0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นครปฐม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116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58</a:t>
                      </a:r>
                      <a:endParaRPr lang="th-TH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50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0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ประจวบคีรีขันธ์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60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46</a:t>
                      </a:r>
                      <a:endParaRPr lang="th-TH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76.67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0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ราชบุรี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109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80</a:t>
                      </a:r>
                      <a:endParaRPr lang="th-TH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73.39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0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สมุทรสงคราม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35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3</a:t>
                      </a:r>
                      <a:r>
                        <a:rPr lang="en-US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</a:t>
                      </a:r>
                      <a:endParaRPr lang="th-TH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9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7.14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0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สมุทรสาคร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3</a:t>
                      </a:r>
                      <a:r>
                        <a:rPr lang="en-US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</a:t>
                      </a:r>
                      <a:r>
                        <a:rPr lang="en-US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</a:t>
                      </a:r>
                      <a:endParaRPr lang="th-TH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4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5.16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0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สุพรรณบุรี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12</a:t>
                      </a:r>
                      <a:r>
                        <a:rPr lang="en-US" sz="20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6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91</a:t>
                      </a:r>
                      <a:endParaRPr lang="th-TH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72.22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0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ภาพรวม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67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3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87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72.36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B1A004-2001-4468-AD2E-B3FED844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4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รูปภาพ 2">
            <a:extLst>
              <a:ext uri="{FF2B5EF4-FFF2-40B4-BE49-F238E27FC236}">
                <a16:creationId xmlns:a16="http://schemas.microsoft.com/office/drawing/2014/main" id="{D79504D9-0925-4D77-A37E-F11201C7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052" y="4240658"/>
            <a:ext cx="1502323" cy="12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0CA4FF0F-3D9E-41AE-883F-861810B41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398453"/>
              </p:ext>
            </p:extLst>
          </p:nvPr>
        </p:nvGraphicFramePr>
        <p:xfrm>
          <a:off x="795602" y="1430299"/>
          <a:ext cx="10862998" cy="1765988"/>
        </p:xfrm>
        <a:graphic>
          <a:graphicData uri="http://schemas.openxmlformats.org/drawingml/2006/table">
            <a:tbl>
              <a:tblPr firstRow="1" bandRow="1"/>
              <a:tblGrid>
                <a:gridCol w="5585952">
                  <a:extLst>
                    <a:ext uri="{9D8B030D-6E8A-4147-A177-3AD203B41FA5}">
                      <a16:colId xmlns:a16="http://schemas.microsoft.com/office/drawing/2014/main" val="2783707741"/>
                    </a:ext>
                  </a:extLst>
                </a:gridCol>
                <a:gridCol w="1794853">
                  <a:extLst>
                    <a:ext uri="{9D8B030D-6E8A-4147-A177-3AD203B41FA5}">
                      <a16:colId xmlns:a16="http://schemas.microsoft.com/office/drawing/2014/main" val="2868681867"/>
                    </a:ext>
                  </a:extLst>
                </a:gridCol>
                <a:gridCol w="1110704">
                  <a:extLst>
                    <a:ext uri="{9D8B030D-6E8A-4147-A177-3AD203B41FA5}">
                      <a16:colId xmlns:a16="http://schemas.microsoft.com/office/drawing/2014/main" val="3162167202"/>
                    </a:ext>
                  </a:extLst>
                </a:gridCol>
                <a:gridCol w="1228018">
                  <a:extLst>
                    <a:ext uri="{9D8B030D-6E8A-4147-A177-3AD203B41FA5}">
                      <a16:colId xmlns:a16="http://schemas.microsoft.com/office/drawing/2014/main" val="2014313222"/>
                    </a:ext>
                  </a:extLst>
                </a:gridCol>
                <a:gridCol w="1143471">
                  <a:extLst>
                    <a:ext uri="{9D8B030D-6E8A-4147-A177-3AD203B41FA5}">
                      <a16:colId xmlns:a16="http://schemas.microsoft.com/office/drawing/2014/main" val="1098154875"/>
                    </a:ext>
                  </a:extLst>
                </a:gridCol>
              </a:tblGrid>
              <a:tr h="8028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ตัวชี้วัดขยายความครอบคลุม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Target </a:t>
                      </a: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ภาพรวม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202656"/>
                  </a:ext>
                </a:extLst>
              </a:tr>
              <a:tr h="9030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ร้อยละความครอบคลุมของพื้นที่ดำเนินงาน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LTC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59%</a:t>
                      </a:r>
                      <a:b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395แห่ง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70%</a:t>
                      </a:r>
                      <a:b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487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แห่ง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85%</a:t>
                      </a:r>
                      <a:b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572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แห่ง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847864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6CB72E10-051A-4338-A7A1-74D8E99985FC}"/>
              </a:ext>
            </a:extLst>
          </p:cNvPr>
          <p:cNvSpPr txBox="1"/>
          <p:nvPr/>
        </p:nvSpPr>
        <p:spPr>
          <a:xfrm>
            <a:off x="3752510" y="567440"/>
            <a:ext cx="4046783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เป้าหมายการดำเนินงานปี </a:t>
            </a:r>
            <a:r>
              <a:rPr lang="en-US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65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EC4112-0D18-4C4D-8A9A-2ABE33F46FCF}"/>
              </a:ext>
            </a:extLst>
          </p:cNvPr>
          <p:cNvSpPr txBox="1"/>
          <p:nvPr/>
        </p:nvSpPr>
        <p:spPr>
          <a:xfrm>
            <a:off x="6840190" y="3638204"/>
            <a:ext cx="420179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ปี </a:t>
            </a:r>
            <a:r>
              <a:rPr lang="en-US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2565 </a:t>
            </a: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เพิ่มความครอบคลุมอีก </a:t>
            </a:r>
            <a:r>
              <a:rPr lang="en-US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85 </a:t>
            </a: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แห่ง</a:t>
            </a:r>
            <a:endParaRPr lang="en-US" sz="24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4" name="Arrow: Striped Right 33">
            <a:extLst>
              <a:ext uri="{FF2B5EF4-FFF2-40B4-BE49-F238E27FC236}">
                <a16:creationId xmlns:a16="http://schemas.microsoft.com/office/drawing/2014/main" id="{2D6CD10B-8872-4409-A0E5-1842CD12AEFC}"/>
              </a:ext>
            </a:extLst>
          </p:cNvPr>
          <p:cNvSpPr/>
          <p:nvPr/>
        </p:nvSpPr>
        <p:spPr>
          <a:xfrm rot="5201707">
            <a:off x="9816750" y="3141026"/>
            <a:ext cx="228504" cy="458237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9B016-667E-4D80-B8C7-D140FF6D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22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6CB72E10-051A-4338-A7A1-74D8E99985FC}"/>
              </a:ext>
            </a:extLst>
          </p:cNvPr>
          <p:cNvSpPr txBox="1"/>
          <p:nvPr/>
        </p:nvSpPr>
        <p:spPr>
          <a:xfrm>
            <a:off x="3752510" y="567440"/>
            <a:ext cx="5278948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เป้าหมายการดำเนินงานปี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455CD04-0D80-4749-B3E2-DABCC71D8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06220"/>
              </p:ext>
            </p:extLst>
          </p:nvPr>
        </p:nvGraphicFramePr>
        <p:xfrm>
          <a:off x="578224" y="1573306"/>
          <a:ext cx="11228296" cy="4263411"/>
        </p:xfrm>
        <a:graphic>
          <a:graphicData uri="http://schemas.openxmlformats.org/drawingml/2006/table">
            <a:tbl>
              <a:tblPr/>
              <a:tblGrid>
                <a:gridCol w="2111374">
                  <a:extLst>
                    <a:ext uri="{9D8B030D-6E8A-4147-A177-3AD203B41FA5}">
                      <a16:colId xmlns:a16="http://schemas.microsoft.com/office/drawing/2014/main" val="891222545"/>
                    </a:ext>
                  </a:extLst>
                </a:gridCol>
                <a:gridCol w="1681943">
                  <a:extLst>
                    <a:ext uri="{9D8B030D-6E8A-4147-A177-3AD203B41FA5}">
                      <a16:colId xmlns:a16="http://schemas.microsoft.com/office/drawing/2014/main" val="4159328679"/>
                    </a:ext>
                  </a:extLst>
                </a:gridCol>
                <a:gridCol w="1395656">
                  <a:extLst>
                    <a:ext uri="{9D8B030D-6E8A-4147-A177-3AD203B41FA5}">
                      <a16:colId xmlns:a16="http://schemas.microsoft.com/office/drawing/2014/main" val="1636555421"/>
                    </a:ext>
                  </a:extLst>
                </a:gridCol>
                <a:gridCol w="1659497">
                  <a:extLst>
                    <a:ext uri="{9D8B030D-6E8A-4147-A177-3AD203B41FA5}">
                      <a16:colId xmlns:a16="http://schemas.microsoft.com/office/drawing/2014/main" val="4183053214"/>
                    </a:ext>
                  </a:extLst>
                </a:gridCol>
                <a:gridCol w="3192181">
                  <a:extLst>
                    <a:ext uri="{9D8B030D-6E8A-4147-A177-3AD203B41FA5}">
                      <a16:colId xmlns:a16="http://schemas.microsoft.com/office/drawing/2014/main" val="100300410"/>
                    </a:ext>
                  </a:extLst>
                </a:gridCol>
                <a:gridCol w="1187645">
                  <a:extLst>
                    <a:ext uri="{9D8B030D-6E8A-4147-A177-3AD203B41FA5}">
                      <a16:colId xmlns:a16="http://schemas.microsoft.com/office/drawing/2014/main" val="1928184003"/>
                    </a:ext>
                  </a:extLst>
                </a:gridCol>
              </a:tblGrid>
              <a:tr h="804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อปท.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LTC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ร้อยละ </a:t>
                      </a:r>
                      <a:endParaRPr lang="en-US" sz="2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เป้าหมายปี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65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(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85%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ทุกจังหวัด)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เป้าหมายรายจังหวัด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374637"/>
                  </a:ext>
                </a:extLst>
              </a:tr>
              <a:tr h="3842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เพชรบุรี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</a:t>
                      </a:r>
                      <a:r>
                        <a:rPr lang="en-US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</a:t>
                      </a:r>
                      <a:r>
                        <a:rPr lang="en-US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9</a:t>
                      </a:r>
                      <a:endParaRPr lang="th-TH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7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5.64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190001"/>
                  </a:ext>
                </a:extLst>
              </a:tr>
              <a:tr h="3842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กาญจนบุรี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118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105</a:t>
                      </a:r>
                      <a:endParaRPr lang="th-TH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8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8.98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616703"/>
                  </a:ext>
                </a:extLst>
              </a:tr>
              <a:tr h="3842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นครปฐม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116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58</a:t>
                      </a:r>
                      <a:endParaRPr lang="th-TH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50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717091"/>
                  </a:ext>
                </a:extLst>
              </a:tr>
              <a:tr h="3842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ประจวบคีรีขันธ์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60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46</a:t>
                      </a:r>
                      <a:endParaRPr lang="th-TH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76.67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331445"/>
                  </a:ext>
                </a:extLst>
              </a:tr>
              <a:tr h="3842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ราชบุรี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109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80</a:t>
                      </a:r>
                      <a:endParaRPr lang="th-TH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73.39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150164"/>
                  </a:ext>
                </a:extLst>
              </a:tr>
              <a:tr h="3842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สมุทรสงคราม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35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3</a:t>
                      </a:r>
                      <a:r>
                        <a:rPr lang="en-US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</a:t>
                      </a:r>
                      <a:endParaRPr lang="th-TH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9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7.14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107440"/>
                  </a:ext>
                </a:extLst>
              </a:tr>
              <a:tr h="3842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สมุทรสาคร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3</a:t>
                      </a:r>
                      <a:r>
                        <a:rPr lang="en-US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</a:t>
                      </a:r>
                      <a:r>
                        <a:rPr lang="en-US" sz="2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</a:t>
                      </a:r>
                      <a:endParaRPr lang="th-TH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4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5.16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578412"/>
                  </a:ext>
                </a:extLst>
              </a:tr>
              <a:tr h="3842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สุพรรณบุรี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12</a:t>
                      </a:r>
                      <a:r>
                        <a:rPr lang="en-US" sz="2400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6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91</a:t>
                      </a:r>
                      <a:endParaRPr lang="th-TH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72.22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294232"/>
                  </a:ext>
                </a:extLst>
              </a:tr>
              <a:tr h="3842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ภาพรวม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67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4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87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      </a:t>
                      </a:r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72.36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22842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ECED0E-359E-4B32-BA30-6ECB1AEE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07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4EA07E8A-024C-42AB-AAB2-DFCE3C36694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26108945"/>
              </p:ext>
            </p:extLst>
          </p:nvPr>
        </p:nvGraphicFramePr>
        <p:xfrm>
          <a:off x="1398493" y="1365482"/>
          <a:ext cx="10018059" cy="50727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5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3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3612">
                  <a:extLst>
                    <a:ext uri="{9D8B030D-6E8A-4147-A177-3AD203B41FA5}">
                      <a16:colId xmlns:a16="http://schemas.microsoft.com/office/drawing/2014/main" val="3600677301"/>
                    </a:ext>
                  </a:extLst>
                </a:gridCol>
              </a:tblGrid>
              <a:tr h="853933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จังหวัด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จำนวนกองทุน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LTC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จำนวน </a:t>
                      </a:r>
                      <a:endParaRPr lang="en-US" sz="2400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CM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กองทุน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LTC:CM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ต้องการ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CM.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ใหม่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10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กาญจนบุรี</a:t>
                      </a:r>
                      <a:endParaRPr lang="th-TH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105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18</a:t>
                      </a:r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0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1:2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5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10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สุพรรณบุรี</a:t>
                      </a:r>
                      <a:endParaRPr lang="th-TH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126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220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1:2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40</a:t>
                      </a:r>
                      <a:endParaRPr lang="th-TH" sz="2400" b="0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779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ราชบุรี</a:t>
                      </a:r>
                      <a:endParaRPr lang="th-TH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109</a:t>
                      </a:r>
                    </a:p>
                  </a:txBody>
                  <a:tcPr marL="91441" marR="91441" marT="51980" marB="519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2</a:t>
                      </a:r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17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1" marR="91441" marT="51980" marB="519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1:2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1" marR="91441" marT="51980" marB="519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30</a:t>
                      </a:r>
                      <a:endParaRPr lang="th-TH" sz="2400" b="0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1" marR="91441" marT="51980" marB="519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710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นครปฐม</a:t>
                      </a:r>
                      <a:endParaRPr lang="th-TH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116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1</a:t>
                      </a:r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89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1:2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3</a:t>
                      </a:r>
                      <a:r>
                        <a:rPr lang="th-TH" sz="2400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0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710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สมุทรสาคร</a:t>
                      </a:r>
                      <a:endParaRPr lang="th-TH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31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99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1:3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16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950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สมุทรสงคราม</a:t>
                      </a:r>
                      <a:endParaRPr lang="th-TH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35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67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1:2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15</a:t>
                      </a:r>
                      <a:endParaRPr lang="th-TH" sz="2400" b="0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710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เพชรบุรี</a:t>
                      </a:r>
                      <a:endParaRPr lang="th-TH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78</a:t>
                      </a:r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  <a:sym typeface="BrowalliaUPC"/>
                        </a:rPr>
                        <a:t>15</a:t>
                      </a:r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  <a:sym typeface="BrowalliaUPC"/>
                        </a:rPr>
                        <a:t>2</a:t>
                      </a:r>
                      <a:endParaRPr sz="2400" b="1" dirty="0">
                        <a:solidFill>
                          <a:srgbClr val="FF0000"/>
                        </a:solidFill>
                        <a:latin typeface="JasmineUPC" pitchFamily="18" charset="-34"/>
                        <a:ea typeface="BrowalliaUPC"/>
                        <a:cs typeface="JasmineUPC" pitchFamily="18" charset="-34"/>
                        <a:sym typeface="BrowalliaUPC"/>
                      </a:endParaRPr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1:2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35</a:t>
                      </a:r>
                      <a:endParaRPr sz="2400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710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ประจวบคีรีขันธ์</a:t>
                      </a:r>
                      <a:endParaRPr lang="th-TH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60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122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1:2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5</a:t>
                      </a:r>
                      <a:endParaRPr lang="th-TH" sz="2400" b="0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556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รวม</a:t>
                      </a:r>
                    </a:p>
                  </a:txBody>
                  <a:tcPr marL="91439" marR="91439" marT="45728" marB="4572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673</a:t>
                      </a:r>
                    </a:p>
                  </a:txBody>
                  <a:tcPr marL="91439" marR="91439" marT="45728" marB="4572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1,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246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1:2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1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96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4">
            <a:extLst>
              <a:ext uri="{FF2B5EF4-FFF2-40B4-BE49-F238E27FC236}">
                <a16:creationId xmlns:a16="http://schemas.microsoft.com/office/drawing/2014/main" id="{FF4C74C1-4A55-4E19-AB22-52BB43562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360" y="6465120"/>
            <a:ext cx="45952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1800" b="1" dirty="0">
                <a:latin typeface="JasmineUPC" pitchFamily="18" charset="-34"/>
                <a:cs typeface="JasmineUPC" pitchFamily="18" charset="-34"/>
              </a:rPr>
              <a:t>                   ข้อมูลจาก </a:t>
            </a:r>
            <a:r>
              <a:rPr lang="en-US" sz="1800" b="1" dirty="0">
                <a:latin typeface="JasmineUPC" pitchFamily="18" charset="-34"/>
                <a:cs typeface="JasmineUPC" pitchFamily="18" charset="-34"/>
              </a:rPr>
              <a:t>PM </a:t>
            </a:r>
            <a:r>
              <a:rPr lang="th-TH" sz="1800" b="1" dirty="0">
                <a:latin typeface="JasmineUPC" pitchFamily="18" charset="-34"/>
                <a:cs typeface="JasmineUPC" pitchFamily="18" charset="-34"/>
              </a:rPr>
              <a:t>ทุกจังหวัด ณ ตุลาคม 256</a:t>
            </a:r>
            <a:r>
              <a:rPr lang="en-US" sz="1800" b="1" dirty="0">
                <a:latin typeface="JasmineUPC" pitchFamily="18" charset="-34"/>
                <a:cs typeface="JasmineUPC" pitchFamily="18" charset="-34"/>
              </a:rPr>
              <a:t>4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3678326-3453-437D-B233-6AD07BA50911}"/>
              </a:ext>
            </a:extLst>
          </p:cNvPr>
          <p:cNvSpPr/>
          <p:nvPr/>
        </p:nvSpPr>
        <p:spPr>
          <a:xfrm>
            <a:off x="1620370" y="542272"/>
            <a:ext cx="9144000" cy="6826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th-TH" altLang="en-US" sz="40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จำนวนกองทุน</a:t>
            </a:r>
            <a:r>
              <a:rPr lang="en-US" altLang="en-US" sz="40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LTC:CM</a:t>
            </a:r>
            <a:endParaRPr lang="th-TH" altLang="en-US" sz="4000" b="1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31E413-6CF5-43EA-BB53-2E814F62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4EA07E8A-024C-42AB-AAB2-DFCE3C36694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94742964"/>
              </p:ext>
            </p:extLst>
          </p:nvPr>
        </p:nvGraphicFramePr>
        <p:xfrm>
          <a:off x="1196788" y="1308997"/>
          <a:ext cx="10354237" cy="51287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3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8731">
                  <a:extLst>
                    <a:ext uri="{9D8B030D-6E8A-4147-A177-3AD203B41FA5}">
                      <a16:colId xmlns:a16="http://schemas.microsoft.com/office/drawing/2014/main" val="3600677301"/>
                    </a:ext>
                  </a:extLst>
                </a:gridCol>
              </a:tblGrid>
              <a:tr h="90963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จังหวัด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จำนวนผู้สูงอายุ</a:t>
                      </a:r>
                      <a:endParaRPr lang="en-US" sz="28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จำนวน </a:t>
                      </a:r>
                      <a:endParaRPr lang="en-US" sz="2800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ผู้มีภาวะพึ่งพิง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จำนวน</a:t>
                      </a:r>
                      <a:r>
                        <a:rPr lang="th-TH" sz="2800" baseline="0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CG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สัดส่วน</a:t>
                      </a:r>
                    </a:p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ผู้มีภาวะพึ่งพิง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:CG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56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กาญจนบุรี</a:t>
                      </a:r>
                      <a:endParaRPr lang="th-TH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119,506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3,407</a:t>
                      </a:r>
                      <a:endParaRPr lang="th-TH" sz="2400" b="0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8</a:t>
                      </a:r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44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4:1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556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สุพรรณบุรี</a:t>
                      </a:r>
                      <a:endParaRPr lang="th-TH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153,862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4,867</a:t>
                      </a:r>
                      <a:endParaRPr lang="th-TH" sz="2400" b="0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928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5:1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249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ราชบุรี</a:t>
                      </a:r>
                      <a:endParaRPr lang="th-TH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149,506</a:t>
                      </a:r>
                    </a:p>
                  </a:txBody>
                  <a:tcPr marL="91441" marR="91441" marT="51980" marB="519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3,981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1" marR="91441" marT="51980" marB="519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9</a:t>
                      </a:r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49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41" marR="91441" marT="51980" marB="5198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4:1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556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นครปฐม</a:t>
                      </a:r>
                      <a:endParaRPr lang="th-TH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154,145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4,610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934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5:1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556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สมุทรสาคร</a:t>
                      </a:r>
                      <a:endParaRPr lang="th-TH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80,375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1,293</a:t>
                      </a:r>
                      <a:endParaRPr lang="th-TH" sz="2400" b="0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4</a:t>
                      </a:r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41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3:1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155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สมุทรสงคราม</a:t>
                      </a:r>
                      <a:endParaRPr lang="th-TH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39,207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1,283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283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5:1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556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เพชรบุรี</a:t>
                      </a:r>
                      <a:endParaRPr lang="th-TH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88,033</a:t>
                      </a:r>
                    </a:p>
                  </a:txBody>
                  <a:tcPr marL="91449" marR="91449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JasmineUPC" pitchFamily="18" charset="-34"/>
                          <a:ea typeface="BrowalliaUPC"/>
                          <a:cs typeface="JasmineUPC" pitchFamily="18" charset="-34"/>
                          <a:sym typeface="BrowalliaUPC"/>
                        </a:rPr>
                        <a:t>1,221</a:t>
                      </a:r>
                      <a:endParaRPr sz="2400" b="1" dirty="0">
                        <a:solidFill>
                          <a:srgbClr val="C00000"/>
                        </a:solidFill>
                        <a:latin typeface="JasmineUPC" pitchFamily="18" charset="-34"/>
                        <a:ea typeface="BrowalliaUPC"/>
                        <a:cs typeface="JasmineUPC" pitchFamily="18" charset="-34"/>
                        <a:sym typeface="BrowalliaUPC"/>
                      </a:endParaRPr>
                    </a:p>
                  </a:txBody>
                  <a:tcPr marL="91449" marR="91449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JasmineUPC" pitchFamily="18" charset="-34"/>
                          <a:ea typeface="BrowalliaUPC"/>
                          <a:cs typeface="JasmineUPC" pitchFamily="18" charset="-34"/>
                          <a:sym typeface="BrowalliaUPC"/>
                        </a:rPr>
                        <a:t>512</a:t>
                      </a:r>
                      <a:endParaRPr sz="2400" b="0" dirty="0">
                        <a:solidFill>
                          <a:schemeClr val="tx1"/>
                        </a:solidFill>
                        <a:latin typeface="JasmineUPC" pitchFamily="18" charset="-34"/>
                        <a:ea typeface="BrowalliaUPC"/>
                        <a:cs typeface="JasmineUPC" pitchFamily="18" charset="-34"/>
                        <a:sym typeface="BrowalliaUPC"/>
                      </a:endParaRPr>
                    </a:p>
                  </a:txBody>
                  <a:tcPr marL="91449" marR="91449" marT="45733" marB="4573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2:1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556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JasmineUPC" pitchFamily="18" charset="-34"/>
                          <a:cs typeface="JasmineUPC" pitchFamily="18" charset="-34"/>
                        </a:rPr>
                        <a:t>ประจวบคีรีขันธ์</a:t>
                      </a:r>
                      <a:endParaRPr lang="th-TH" sz="2400" b="1" dirty="0"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77,355</a:t>
                      </a: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1,638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JasmineUPC" pitchFamily="18" charset="-34"/>
                          <a:cs typeface="JasmineUPC" pitchFamily="18" charset="-34"/>
                        </a:rPr>
                        <a:t>556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3:1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646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รวม</a:t>
                      </a:r>
                    </a:p>
                  </a:txBody>
                  <a:tcPr marL="91439" marR="91439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</a:t>
                      </a:r>
                      <a:r>
                        <a:rPr lang="th-TH" sz="2400" b="1" u="non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5</a:t>
                      </a:r>
                      <a:r>
                        <a:rPr lang="en-US" sz="2400" b="1" u="non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8</a:t>
                      </a:r>
                      <a:r>
                        <a:rPr lang="th-TH" sz="2400" b="1" u="non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,</a:t>
                      </a:r>
                      <a:r>
                        <a:rPr lang="en-US" sz="2400" b="1" u="none" dirty="0">
                          <a:solidFill>
                            <a:schemeClr val="tx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291</a:t>
                      </a:r>
                      <a:endParaRPr lang="en-US" sz="2400" b="1" u="none" dirty="0">
                        <a:solidFill>
                          <a:schemeClr val="tx1"/>
                        </a:solidFill>
                        <a:effectLst/>
                        <a:latin typeface="JasmineUPC" pitchFamily="18" charset="-34"/>
                        <a:ea typeface="Times New Roman"/>
                        <a:cs typeface="JasmineUPC" pitchFamily="18" charset="-34"/>
                      </a:endParaRPr>
                    </a:p>
                  </a:txBody>
                  <a:tcPr marL="91439" marR="91439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22,300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JasmineUPC" pitchFamily="18" charset="-34"/>
                          <a:cs typeface="JasmineUPC" pitchFamily="18" charset="-34"/>
                        </a:rPr>
                        <a:t>5,447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91439" marR="91439" marT="45728" marB="457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4:1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3678326-3453-437D-B233-6AD07BA50911}"/>
              </a:ext>
            </a:extLst>
          </p:cNvPr>
          <p:cNvSpPr/>
          <p:nvPr/>
        </p:nvSpPr>
        <p:spPr>
          <a:xfrm>
            <a:off x="2626660" y="460802"/>
            <a:ext cx="7418293" cy="7227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altLang="en-US" sz="32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สัดส่วนผู้สูงอายุที่มีภาวะพึ่งพิง</a:t>
            </a:r>
            <a:r>
              <a:rPr lang="en-US" altLang="en-US" sz="32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:CG</a:t>
            </a:r>
            <a:r>
              <a:rPr lang="th-TH" altLang="en-US" sz="32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ปี</a:t>
            </a:r>
            <a:r>
              <a:rPr lang="en-US" altLang="en-US" sz="3200" b="1" kern="1200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2564</a:t>
            </a:r>
            <a:endParaRPr lang="en-US" sz="3200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AF64454-9E6B-4F7C-9B0D-DC1DDFF05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181" y="6477880"/>
            <a:ext cx="46926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 eaLnBrk="1" hangingPunct="1"/>
            <a:r>
              <a:rPr lang="th-TH" altLang="th-TH" sz="1600" b="1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ที่มา </a:t>
            </a:r>
            <a:r>
              <a:rPr lang="en-GB" altLang="th-TH" sz="1600" b="1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: </a:t>
            </a:r>
            <a:r>
              <a:rPr lang="th-TH" altLang="th-TH" sz="1600" b="1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แผนการตรวจนราชการกระทรวงสาธารณสุข</a:t>
            </a:r>
            <a:r>
              <a:rPr lang="en-US" altLang="th-TH" sz="1600" b="1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; 2564 </a:t>
            </a:r>
            <a:endParaRPr lang="th-TH" altLang="th-TH" sz="1600" b="1" dirty="0">
              <a:latin typeface="JasmineUPC" panose="02020603050405020304" pitchFamily="18" charset="-34"/>
              <a:ea typeface="Times New Roman" panose="02020603050405020304" pitchFamily="18" charset="0"/>
              <a:cs typeface="JasmineUPC" panose="02020603050405020304" pitchFamily="18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2A151D-6ACF-4402-A77C-73A13DFC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29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D638-5FD1-48E2-92E4-796194046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61" y="29182"/>
            <a:ext cx="7361583" cy="79451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แผนการดำเนินงานการดูแลผู้สูงอายุ เขตสุขภาพที่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6E6C841-C002-4CE9-B463-52235A55B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419629"/>
              </p:ext>
            </p:extLst>
          </p:nvPr>
        </p:nvGraphicFramePr>
        <p:xfrm>
          <a:off x="256175" y="823701"/>
          <a:ext cx="11145076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887">
                  <a:extLst>
                    <a:ext uri="{9D8B030D-6E8A-4147-A177-3AD203B41FA5}">
                      <a16:colId xmlns:a16="http://schemas.microsoft.com/office/drawing/2014/main" val="246624185"/>
                    </a:ext>
                  </a:extLst>
                </a:gridCol>
                <a:gridCol w="4412974">
                  <a:extLst>
                    <a:ext uri="{9D8B030D-6E8A-4147-A177-3AD203B41FA5}">
                      <a16:colId xmlns:a16="http://schemas.microsoft.com/office/drawing/2014/main" val="1112910415"/>
                    </a:ext>
                  </a:extLst>
                </a:gridCol>
                <a:gridCol w="2644726">
                  <a:extLst>
                    <a:ext uri="{9D8B030D-6E8A-4147-A177-3AD203B41FA5}">
                      <a16:colId xmlns:a16="http://schemas.microsoft.com/office/drawing/2014/main" val="1457358616"/>
                    </a:ext>
                  </a:extLst>
                </a:gridCol>
                <a:gridCol w="1728489">
                  <a:extLst>
                    <a:ext uri="{9D8B030D-6E8A-4147-A177-3AD203B41FA5}">
                      <a16:colId xmlns:a16="http://schemas.microsoft.com/office/drawing/2014/main" val="972683154"/>
                    </a:ext>
                  </a:extLst>
                </a:gridCol>
              </a:tblGrid>
              <a:tr h="520867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กิจกรรม/โครงการ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รายละเอียดกิจกรรม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หน่วยงานที่รับผิดชอบ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75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เพิ่มความครอบคลุมพื้นที่ </a:t>
                      </a:r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LTC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จากร้อยละ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72.4 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เป็นร้อยละ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85)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ประสานหน่วยงานที่เกี่ยวข้องเพื่อขอความร่วมมือ เช่น ผู้ว่าราชการ นายอำเภอ ท้องถิ่นจังหวัด สสจ. และนายก อบต./ทต.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แต่งตั้งคณะทำงานพัฒนาระบบการดูแลระยะยาวด้านสาธารณสุขสำหรับผู้สูงอายุที่มีภาวะพึ่งพิง และบุคคลอื่นที่มีภาวะพึ่งพิง เขต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ราขบุรี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ส่งหนังสือเชิญ อปท. เข้าร่วม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LTC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จัดอบรมผู้รับผิดชอบงาน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LTC </a:t>
                      </a:r>
                    </a:p>
                    <a:p>
                      <a:pPr marL="1371600" lvl="2" indent="-457200">
                        <a:buFont typeface="Wingdings" panose="05000000000000000000" pitchFamily="2" charset="2"/>
                        <a:buChar char="ü"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หน่วยใหม่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1371600" lvl="2" indent="-457200">
                        <a:buFont typeface="Wingdings" panose="05000000000000000000" pitchFamily="2" charset="2"/>
                        <a:buChar char="ü"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ฟื้นฟูหน่วยเก่า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สปสช., สสจ.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มค.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พค.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</a:p>
                    <a:p>
                      <a:pPr algn="ctr"/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มค.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65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มค.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65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มค., เมย.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91318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BF569-D6A5-49C5-81AB-2FF3ECDB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CBB1-E1D4-4FA1-99CB-CBB505B1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087" y="925271"/>
            <a:ext cx="3442254" cy="609600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กิจกรรมที่ดำเนินการแล้ว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4BEF1-E319-46F1-80E7-F7502E697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129" y="1610917"/>
            <a:ext cx="6503505" cy="23114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th-TH" b="0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ติดตามการดำเนินงานกองทุน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LTC</a:t>
            </a:r>
            <a:r>
              <a:rPr lang="th-TH" b="0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(คืนข้อมูลใน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Line</a:t>
            </a:r>
            <a:r>
              <a:rPr lang="th-TH" b="0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เพื่อให้ผู้รับผิดชอบงานดำเนินงานอย่างต่อเนื่อง</a:t>
            </a:r>
          </a:p>
          <a:p>
            <a:r>
              <a:rPr lang="th-TH" b="0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ชี้แจง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LTC </a:t>
            </a:r>
            <a:r>
              <a:rPr lang="th-TH" b="0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เข้าใหม่ </a:t>
            </a:r>
            <a:endParaRPr lang="en-US" b="0" i="0" u="none" strike="noStrike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ประสานภาคีเครือข่ายหน่วยงานที่เกี่ยวข้อง เพื่อวางแผนการขับเคลื่อนร่วมกัน เช่น ศอ 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5,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เขตสุขภาพที่ 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5,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พม, ภาคประชาชนในพื้นที่</a:t>
            </a:r>
            <a:endParaRPr lang="th-TH" b="0" i="0" u="none" strike="noStrike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93B52D-3499-4C46-94D2-0C0A1F9711E5}"/>
              </a:ext>
            </a:extLst>
          </p:cNvPr>
          <p:cNvSpPr txBox="1"/>
          <p:nvPr/>
        </p:nvSpPr>
        <p:spPr>
          <a:xfrm>
            <a:off x="1648240" y="4091369"/>
            <a:ext cx="25974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ปัญหาอุปสรรค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DB70EE-1EF0-4A44-929D-922E66B3E54F}"/>
              </a:ext>
            </a:extLst>
          </p:cNvPr>
          <p:cNvSpPr txBox="1">
            <a:spLocks/>
          </p:cNvSpPr>
          <p:nvPr/>
        </p:nvSpPr>
        <p:spPr>
          <a:xfrm>
            <a:off x="1179444" y="4918144"/>
            <a:ext cx="91837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หน่วยที่เข้าร่วมกองทุน 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LTC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แล้ว เจ้าหน้าที่มีการโยกย้าย ไม่มีการส่งต่องาน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B36DB-D6C9-473B-9C7A-76AFEEEF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8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A2C38-3C1D-453B-ACBA-C44222AC9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1628800"/>
            <a:ext cx="11296357" cy="4176464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th-TH" b="1" u="sng" dirty="0">
                <a:latin typeface="JasmineUPC" panose="02020603050405020304" pitchFamily="18" charset="-34"/>
                <a:cs typeface="JasmineUPC" panose="02020603050405020304" pitchFamily="18" charset="-34"/>
              </a:rPr>
              <a:t>มติการประชุม </a:t>
            </a:r>
            <a:r>
              <a:rPr lang="th-TH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อปสข.ครั้งที่</a:t>
            </a:r>
            <a:r>
              <a:rPr lang="en-US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1/2564</a:t>
            </a:r>
            <a:r>
              <a:rPr lang="th-TH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วันที่ </a:t>
            </a:r>
            <a:r>
              <a:rPr lang="en-US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20</a:t>
            </a:r>
            <a:r>
              <a:rPr lang="th-TH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มค.</a:t>
            </a:r>
            <a:r>
              <a:rPr lang="en-US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64</a:t>
            </a:r>
            <a:r>
              <a:rPr lang="th-TH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และ </a:t>
            </a:r>
            <a:r>
              <a:rPr lang="th-TH" b="1" dirty="0" err="1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อค</a:t>
            </a:r>
            <a:r>
              <a:rPr lang="th-TH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ม. ครั้งที่ </a:t>
            </a:r>
            <a:r>
              <a:rPr lang="en-US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1/2564 </a:t>
            </a:r>
            <a:r>
              <a:rPr lang="th-TH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วันที่ </a:t>
            </a:r>
            <a:r>
              <a:rPr lang="en-US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21</a:t>
            </a:r>
            <a:r>
              <a:rPr lang="th-TH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มค. </a:t>
            </a:r>
            <a:r>
              <a:rPr lang="en-US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64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th-TH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</a:t>
            </a:r>
            <a:r>
              <a:rPr lang="th-TH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พิจารณามอบผู้แทน จาก อปสข. และ </a:t>
            </a:r>
            <a:r>
              <a:rPr lang="th-TH" b="1" dirty="0" err="1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อค</a:t>
            </a:r>
            <a:r>
              <a:rPr lang="th-TH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ม. ร่วมเป็น คณะทำงานผู้รับผิดชอบแผนงานร่วมของ อปสข. และ </a:t>
            </a:r>
            <a:r>
              <a:rPr lang="th-TH" b="1" dirty="0" err="1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อค</a:t>
            </a:r>
            <a:r>
              <a:rPr lang="th-TH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ม. เขต </a:t>
            </a:r>
            <a:r>
              <a:rPr lang="en-US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5</a:t>
            </a:r>
            <a:r>
              <a:rPr lang="th-TH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ราชบุรี เรื่องการดูแลระยะยาวด้านสาธารณสุขสำหรับผู้สูงอายุที่มีภาวะพึ่งพิง (</a:t>
            </a:r>
            <a:r>
              <a:rPr lang="en-US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Long Term Care) </a:t>
            </a:r>
            <a:r>
              <a:rPr lang="th-TH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ในระบบหลักประกันสุขภาพแห่งชาติ เขตสุขภาพที่ 5  </a:t>
            </a:r>
            <a:endParaRPr lang="en-US" b="1" dirty="0">
              <a:effectLst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0" indent="0">
              <a:buNone/>
            </a:pP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B1609-4BF2-4C65-A6CF-0B1E05FB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7F71-5DEE-4123-9589-C3C579E9786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AA9B88-773C-43AB-B925-444984E4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214" y="512707"/>
            <a:ext cx="6463386" cy="56036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ที่มา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49F88-7E08-460E-9B0F-513997FC3227}"/>
              </a:ext>
            </a:extLst>
          </p:cNvPr>
          <p:cNvSpPr txBox="1"/>
          <p:nvPr/>
        </p:nvSpPr>
        <p:spPr>
          <a:xfrm>
            <a:off x="590843" y="3813176"/>
            <a:ext cx="10563529" cy="1025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b="1" u="sng" dirty="0">
                <a:latin typeface="JasmineUPC" panose="02020603050405020304" pitchFamily="18" charset="-34"/>
                <a:cs typeface="JasmineUPC" panose="02020603050405020304" pitchFamily="18" charset="-34"/>
              </a:rPr>
              <a:t>มติการประชุม </a:t>
            </a:r>
            <a:r>
              <a:rPr lang="th-TH" sz="2800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อปสข.ครั้งที่</a:t>
            </a:r>
            <a:r>
              <a:rPr lang="en-US" sz="2800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1/2565 </a:t>
            </a:r>
            <a:r>
              <a:rPr lang="th-TH" sz="2800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วันที่ </a:t>
            </a:r>
            <a:r>
              <a:rPr lang="en-US" sz="2800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19 </a:t>
            </a:r>
            <a:r>
              <a:rPr lang="th-TH" sz="2800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มกราคม </a:t>
            </a:r>
            <a:r>
              <a:rPr lang="en-US" sz="2800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2565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h-TH" sz="2400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</a:t>
            </a:r>
            <a:r>
              <a:rPr lang="th-TH" sz="2400" b="1" dirty="0">
                <a:solidFill>
                  <a:srgbClr val="000000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เห็นชอบ</a:t>
            </a:r>
            <a:r>
              <a:rPr lang="th-TH" sz="2400" b="1" dirty="0"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แผนการดูแลผู้สูงอายุที่มีภาวะพึ่งพิงและบุคคลอื่นที่มีภาวะพึ่งพิง</a:t>
            </a:r>
            <a:endParaRPr lang="en-US" sz="2400" b="1" dirty="0">
              <a:effectLst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006D48B-A006-49BD-8113-BEB4F8D38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747378"/>
              </p:ext>
            </p:extLst>
          </p:nvPr>
        </p:nvGraphicFramePr>
        <p:xfrm>
          <a:off x="9085385" y="3136614"/>
          <a:ext cx="1338775" cy="1106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showAsIcon="1" r:id="rId3" imgW="914570" imgH="771690" progId="Acrobat.Document.11">
                  <p:embed/>
                </p:oleObj>
              </mc:Choice>
              <mc:Fallback>
                <p:oleObj name="Acrobat Document" showAsIcon="1" r:id="rId3" imgW="914570" imgH="77169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5385" y="3136614"/>
                        <a:ext cx="1338775" cy="1106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101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6E6C841-C002-4CE9-B463-52235A55B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65480"/>
              </p:ext>
            </p:extLst>
          </p:nvPr>
        </p:nvGraphicFramePr>
        <p:xfrm>
          <a:off x="543338" y="1711541"/>
          <a:ext cx="1114507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252">
                  <a:extLst>
                    <a:ext uri="{9D8B030D-6E8A-4147-A177-3AD203B41FA5}">
                      <a16:colId xmlns:a16="http://schemas.microsoft.com/office/drawing/2014/main" val="246624185"/>
                    </a:ext>
                  </a:extLst>
                </a:gridCol>
                <a:gridCol w="5641144">
                  <a:extLst>
                    <a:ext uri="{9D8B030D-6E8A-4147-A177-3AD203B41FA5}">
                      <a16:colId xmlns:a16="http://schemas.microsoft.com/office/drawing/2014/main" val="1112910415"/>
                    </a:ext>
                  </a:extLst>
                </a:gridCol>
                <a:gridCol w="1631853">
                  <a:extLst>
                    <a:ext uri="{9D8B030D-6E8A-4147-A177-3AD203B41FA5}">
                      <a16:colId xmlns:a16="http://schemas.microsoft.com/office/drawing/2014/main" val="1457358616"/>
                    </a:ext>
                  </a:extLst>
                </a:gridCol>
                <a:gridCol w="1798827">
                  <a:extLst>
                    <a:ext uri="{9D8B030D-6E8A-4147-A177-3AD203B41FA5}">
                      <a16:colId xmlns:a16="http://schemas.microsoft.com/office/drawing/2014/main" val="972683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กิจกรรม/โครงการ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รายละเอียดกิจกรรม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หน่วยงานที่รับผิดชอบ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75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เพิ่มจำนวน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จัดอบรม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CM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 ตามแผนที่กำหนด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CM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ใหม่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รุ่นๆละ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 (รวม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200) </a:t>
                      </a:r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รุ่นที่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1-14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มกราคม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 </a:t>
                      </a:r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คน)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รุ่นที่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21-25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กุมภาพันธ์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 (77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คน)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ฟื้นฟู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CM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เก่า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รุ่นๆละ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400)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รุ่นที่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15-17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ธันวาคม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(135 </a:t>
                      </a:r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คน)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รุ่นที่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22-24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ธันวาคม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160 </a:t>
                      </a:r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คน)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ศอ.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สสจ.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วพบ.ราชบุรี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ธค.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มีค.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461596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63334F-B3E6-4BEA-AB4F-FD4D0A090464}"/>
              </a:ext>
            </a:extLst>
          </p:cNvPr>
          <p:cNvSpPr txBox="1">
            <a:spLocks/>
          </p:cNvSpPr>
          <p:nvPr/>
        </p:nvSpPr>
        <p:spPr>
          <a:xfrm>
            <a:off x="543338" y="413751"/>
            <a:ext cx="9273207" cy="1012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แผนการดำเนินงานการดูแลผู้สูงอายุ เขตสุขภาพที่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374A90-7676-46FC-A865-A367C489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98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6E6C841-C002-4CE9-B463-52235A55B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925907"/>
              </p:ext>
            </p:extLst>
          </p:nvPr>
        </p:nvGraphicFramePr>
        <p:xfrm>
          <a:off x="503586" y="1767811"/>
          <a:ext cx="1114507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252">
                  <a:extLst>
                    <a:ext uri="{9D8B030D-6E8A-4147-A177-3AD203B41FA5}">
                      <a16:colId xmlns:a16="http://schemas.microsoft.com/office/drawing/2014/main" val="246624185"/>
                    </a:ext>
                  </a:extLst>
                </a:gridCol>
                <a:gridCol w="5641144">
                  <a:extLst>
                    <a:ext uri="{9D8B030D-6E8A-4147-A177-3AD203B41FA5}">
                      <a16:colId xmlns:a16="http://schemas.microsoft.com/office/drawing/2014/main" val="1112910415"/>
                    </a:ext>
                  </a:extLst>
                </a:gridCol>
                <a:gridCol w="1631853">
                  <a:extLst>
                    <a:ext uri="{9D8B030D-6E8A-4147-A177-3AD203B41FA5}">
                      <a16:colId xmlns:a16="http://schemas.microsoft.com/office/drawing/2014/main" val="1457358616"/>
                    </a:ext>
                  </a:extLst>
                </a:gridCol>
                <a:gridCol w="1798827">
                  <a:extLst>
                    <a:ext uri="{9D8B030D-6E8A-4147-A177-3AD203B41FA5}">
                      <a16:colId xmlns:a16="http://schemas.microsoft.com/office/drawing/2014/main" val="972683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กิจกรรม/โครงการ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รายละเอียดกิจกรรม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หน่วยงานที่รับผิดชอบ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75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เพิ่มจำนวน </a:t>
                      </a:r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CG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สำรวจความต้องการ (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Care giver</a:t>
                      </a:r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จัดทำโครงการ ขอรับการสนับสนุนงบจากหน่วยงานที่เกี่ยวข้อง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จัดอบรม 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CG 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ยังไม่กำหนด)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ใช้งบประมาณจาก รพ. แม่ข่าย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 กศน.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 อบจ.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lvl="1"/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   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พัฒนารูปแบบการอบรมกับ ศอ.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online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ศอ.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สสจ.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วพบ.ราชบุรี, กศน., อบจ.,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ตค.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64-</a:t>
                      </a:r>
                      <a:r>
                        <a:rPr lang="th-TH" sz="24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กย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461596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52B995-3346-4FD4-9A23-08332EC292E4}"/>
              </a:ext>
            </a:extLst>
          </p:cNvPr>
          <p:cNvSpPr txBox="1">
            <a:spLocks/>
          </p:cNvSpPr>
          <p:nvPr/>
        </p:nvSpPr>
        <p:spPr>
          <a:xfrm>
            <a:off x="543338" y="413751"/>
            <a:ext cx="9273207" cy="1012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แผนการดำเนินงานการดูแลผู้สูงอายุ เขตสุขภาพที่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C8537-9681-4BF3-9162-C4D26D04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12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6E6C841-C002-4CE9-B463-52235A55B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371797"/>
              </p:ext>
            </p:extLst>
          </p:nvPr>
        </p:nvGraphicFramePr>
        <p:xfrm>
          <a:off x="543338" y="1711541"/>
          <a:ext cx="11145076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252">
                  <a:extLst>
                    <a:ext uri="{9D8B030D-6E8A-4147-A177-3AD203B41FA5}">
                      <a16:colId xmlns:a16="http://schemas.microsoft.com/office/drawing/2014/main" val="246624185"/>
                    </a:ext>
                  </a:extLst>
                </a:gridCol>
                <a:gridCol w="5641144">
                  <a:extLst>
                    <a:ext uri="{9D8B030D-6E8A-4147-A177-3AD203B41FA5}">
                      <a16:colId xmlns:a16="http://schemas.microsoft.com/office/drawing/2014/main" val="1112910415"/>
                    </a:ext>
                  </a:extLst>
                </a:gridCol>
                <a:gridCol w="1631853">
                  <a:extLst>
                    <a:ext uri="{9D8B030D-6E8A-4147-A177-3AD203B41FA5}">
                      <a16:colId xmlns:a16="http://schemas.microsoft.com/office/drawing/2014/main" val="1457358616"/>
                    </a:ext>
                  </a:extLst>
                </a:gridCol>
                <a:gridCol w="1798827">
                  <a:extLst>
                    <a:ext uri="{9D8B030D-6E8A-4147-A177-3AD203B41FA5}">
                      <a16:colId xmlns:a16="http://schemas.microsoft.com/office/drawing/2014/main" val="972683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กิจกรรม/โครงการ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รายละเอียดกิจกรรม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หน่วยงานที่รับผิดชอบ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75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ส่งเสริมและกำกับคุณภาพและมาตรฐานการบริการฯ ที่ผู้สูงอายุได้รับ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วิเคราะห์หาโอกาสพัฒนาด้านสิทธิประโยชน์ และคุณภาพการบริการ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พัฒนาแนวทางปฏิบัติ หรือแนวทางบริหาร เพื่อเพิ่มคุณภาพในกิจกรรมบริการที่เป็นปัญหา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ออกนิเทศ และเป็นพี่เลี้ยงทางวิชาการให้กับหน่วยบริการ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ส่งเสริมต้นแบบการบริการผู้สูงอายุ ที่ได้มาตรฐาน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สปสช.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กพ.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65-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ตค.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461596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63334F-B3E6-4BEA-AB4F-FD4D0A090464}"/>
              </a:ext>
            </a:extLst>
          </p:cNvPr>
          <p:cNvSpPr txBox="1">
            <a:spLocks/>
          </p:cNvSpPr>
          <p:nvPr/>
        </p:nvSpPr>
        <p:spPr>
          <a:xfrm>
            <a:off x="543338" y="413751"/>
            <a:ext cx="9273207" cy="1012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แผนการดำเนินงานการดูแลผู้สูงอายุ เขตสุขภาพที่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374A90-7676-46FC-A865-A367C489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24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62A5-DF79-43F7-B362-E0BAB480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704" y="472485"/>
            <a:ext cx="9474592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คณะทำงานกำกับคุณภาพและมาตรฐานการดูแลผู้สูงอายุที่มีภาวะพึ่งพิง</a:t>
            </a:r>
            <a:endParaRPr lang="en-US" sz="32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F5335-3A9E-408C-9296-0CC5E5910AB5}"/>
              </a:ext>
            </a:extLst>
          </p:cNvPr>
          <p:cNvSpPr txBox="1"/>
          <p:nvPr/>
        </p:nvSpPr>
        <p:spPr>
          <a:xfrm>
            <a:off x="895644" y="2252917"/>
            <a:ext cx="11109544" cy="3193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2400" b="1" dirty="0"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มีอำนาจหน้าที่ ดังนี้</a:t>
            </a:r>
            <a:endParaRPr lang="en-US" sz="1600" b="1" dirty="0">
              <a:effectLst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th-TH" sz="2400" b="1" dirty="0"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ดำเนินการจัดทำแผนงานการดูแลการกำกับคุณภาพและมาตรฐานการดูแลผู้สูงอายุที่มีภาวะพึ่งพิง </a:t>
            </a:r>
            <a:endParaRPr lang="en-US" sz="2400" b="1" dirty="0">
              <a:effectLst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lvl="1">
              <a:lnSpc>
                <a:spcPct val="115000"/>
              </a:lnSpc>
            </a:pPr>
            <a:r>
              <a:rPr lang="en-US" sz="2400" b="1" dirty="0"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 </a:t>
            </a:r>
            <a:r>
              <a:rPr lang="th-TH" sz="2400" b="1" dirty="0"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เขตสุขภาพที่ 5  </a:t>
            </a:r>
            <a:endParaRPr lang="en-US" sz="1600" b="1" dirty="0">
              <a:effectLst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th-TH" sz="2400" b="1" dirty="0"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นำเสนอแแผนงานการดูแลการกำกับคุณภาพและมาตรฐานการดูแลผู้สูงอายุที่มีภาวะพึ่งพิง เขตสุขภาพที่ 5  แก่คณะอนุกรรมการควบคุมคุณภาพและมาตรฐานบริการสาธารณสุขเขต </a:t>
            </a:r>
            <a:r>
              <a:rPr lang="en-US" sz="2400" b="1" dirty="0"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5</a:t>
            </a:r>
            <a:r>
              <a:rPr lang="th-TH" sz="2400" b="1" dirty="0"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	ราชบุรี </a:t>
            </a:r>
            <a:endParaRPr lang="en-US" sz="1600" b="1" dirty="0">
              <a:effectLst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742950" lvl="1" indent="-285750" algn="thaiDist">
              <a:lnSpc>
                <a:spcPct val="115000"/>
              </a:lnSpc>
              <a:buFont typeface="+mj-lt"/>
              <a:buAutoNum type="arabicPeriod"/>
            </a:pPr>
            <a:r>
              <a:rPr lang="th-TH" sz="2400" b="1" dirty="0"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กำกับ ติดตาม นิเทศ และสรุปผลการดำเนินงาน และการกำกับคุณภาพและมาตรฐานการดูแล</a:t>
            </a:r>
            <a:endParaRPr lang="en-US" sz="1600" b="1" dirty="0">
              <a:effectLst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800100">
              <a:lnSpc>
                <a:spcPct val="115000"/>
              </a:lnSpc>
            </a:pPr>
            <a:r>
              <a:rPr lang="th-TH" sz="2400" b="1" dirty="0"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ผู้สูงอายุที่มีภาวะพึ่งพิง เขตสุขภาพที่ 5  </a:t>
            </a:r>
            <a:endParaRPr lang="en-US" sz="1600" b="1" dirty="0">
              <a:effectLst/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A2A32-9740-4101-85BF-B94040F0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09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89B4-27A6-4278-A1FD-3A7B26CB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567" y="646480"/>
            <a:ext cx="3002280" cy="90096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เพื่อพิจารณา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06FF1-23F1-4CF9-832D-D77B0C684556}"/>
              </a:ext>
            </a:extLst>
          </p:cNvPr>
          <p:cNvSpPr txBox="1"/>
          <p:nvPr/>
        </p:nvSpPr>
        <p:spPr>
          <a:xfrm>
            <a:off x="2349057" y="2588456"/>
            <a:ext cx="690766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เห็นชอบแผนการดำเนินงานการดูแลผู้สูงอายุ เขตสุขภาพที่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3DDD06-2C10-431A-B8CD-D642ACE745B5}"/>
              </a:ext>
            </a:extLst>
          </p:cNvPr>
          <p:cNvSpPr txBox="1"/>
          <p:nvPr/>
        </p:nvSpPr>
        <p:spPr>
          <a:xfrm>
            <a:off x="3924007" y="4214239"/>
            <a:ext cx="375776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มติที่ประชุม................................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D92E0A-AF57-4512-9864-F28183AA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0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308FB7-8221-4ECB-98F2-41F474B8F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929" y="2046952"/>
            <a:ext cx="3631520" cy="22999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914AC2-035B-40F8-B672-D0CACA1C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4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5ADB05-41C8-4A3E-B8CA-49B66007B5E1}"/>
              </a:ext>
            </a:extLst>
          </p:cNvPr>
          <p:cNvSpPr txBox="1"/>
          <p:nvPr/>
        </p:nvSpPr>
        <p:spPr>
          <a:xfrm>
            <a:off x="682107" y="539881"/>
            <a:ext cx="6256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ประเด็นความจำเป็นด้านสุขภาพที่มีความสนใจร่วมกัน </a:t>
            </a:r>
          </a:p>
          <a:p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อปสข., 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อค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 และภาคีเครือข่าย ”</a:t>
            </a:r>
            <a:endParaRPr lang="en-US" sz="32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BDF41-5952-4803-91A8-849592929BE7}"/>
              </a:ext>
            </a:extLst>
          </p:cNvPr>
          <p:cNvSpPr txBox="1"/>
          <p:nvPr/>
        </p:nvSpPr>
        <p:spPr>
          <a:xfrm>
            <a:off x="464901" y="2818754"/>
            <a:ext cx="4678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การดูแลผู้สูงอายุ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6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ที่มีภาวะพึ่งพิง” 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508BD-F3BD-41CE-9CAA-499A893C1D89}"/>
              </a:ext>
            </a:extLst>
          </p:cNvPr>
          <p:cNvSpPr txBox="1"/>
          <p:nvPr/>
        </p:nvSpPr>
        <p:spPr>
          <a:xfrm>
            <a:off x="7505081" y="309048"/>
            <a:ext cx="2541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</a:rPr>
              <a:t>การมีส่วนร่วมทุกภาคส่วน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32FBFEB-E5F6-42B0-83D1-2372287A33DA}"/>
              </a:ext>
            </a:extLst>
          </p:cNvPr>
          <p:cNvGraphicFramePr/>
          <p:nvPr/>
        </p:nvGraphicFramePr>
        <p:xfrm>
          <a:off x="4312322" y="770714"/>
          <a:ext cx="9430974" cy="590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8" descr="Elderly Cartoon">
            <a:extLst>
              <a:ext uri="{FF2B5EF4-FFF2-40B4-BE49-F238E27FC236}">
                <a16:creationId xmlns:a16="http://schemas.microsoft.com/office/drawing/2014/main" id="{32BFF696-8A7B-4C19-BD59-17A5AFB9B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30" l="0" r="100000">
                        <a14:foregroundMark x1="72333" y1="14722" x2="72333" y2="1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75" y="5587448"/>
            <a:ext cx="781191" cy="9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CA7617FA-8F65-4C43-8F1A-AB7AF45B7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6" y="5554179"/>
            <a:ext cx="867822" cy="89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อยู่ดีๆ ก็อยากเขียน Content เกี่ยวกับผู้สูงอายุขึ้นมา - Pantip">
            <a:extLst>
              <a:ext uri="{FF2B5EF4-FFF2-40B4-BE49-F238E27FC236}">
                <a16:creationId xmlns:a16="http://schemas.microsoft.com/office/drawing/2014/main" id="{5CF8DC23-BE4B-4C15-A220-0CC825D8F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55" y="5586353"/>
            <a:ext cx="2102634" cy="9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1A67B-8653-402B-9F1B-B2B5C89A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6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64EC2C-E764-409C-938E-3BA1519D7CC9}"/>
              </a:ext>
            </a:extLst>
          </p:cNvPr>
          <p:cNvSpPr txBox="1"/>
          <p:nvPr/>
        </p:nvSpPr>
        <p:spPr>
          <a:xfrm>
            <a:off x="1651101" y="39474"/>
            <a:ext cx="5723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การดำเนินงานในระยะแรก(ปีงบประมาณ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54DC0CB5-6A32-4A18-B107-F4770CE62770}"/>
              </a:ext>
            </a:extLst>
          </p:cNvPr>
          <p:cNvGraphicFramePr/>
          <p:nvPr/>
        </p:nvGraphicFramePr>
        <p:xfrm>
          <a:off x="200086" y="687967"/>
          <a:ext cx="11284848" cy="128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779FF1-EB34-42BE-ADB3-4D728E36B47D}"/>
              </a:ext>
            </a:extLst>
          </p:cNvPr>
          <p:cNvCxnSpPr/>
          <p:nvPr/>
        </p:nvCxnSpPr>
        <p:spPr>
          <a:xfrm>
            <a:off x="0" y="2038648"/>
            <a:ext cx="1219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8D48169-F599-476E-8BB8-23577D221C70}"/>
              </a:ext>
            </a:extLst>
          </p:cNvPr>
          <p:cNvSpPr/>
          <p:nvPr/>
        </p:nvSpPr>
        <p:spPr>
          <a:xfrm rot="5400000">
            <a:off x="5706356" y="1860017"/>
            <a:ext cx="422026" cy="357262"/>
          </a:xfrm>
          <a:prstGeom prst="rightArrow">
            <a:avLst/>
          </a:prstGeom>
          <a:solidFill>
            <a:srgbClr val="CC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ACCE9B-9E6E-4F68-AD4D-E7A9C577C064}"/>
              </a:ext>
            </a:extLst>
          </p:cNvPr>
          <p:cNvCxnSpPr/>
          <p:nvPr/>
        </p:nvCxnSpPr>
        <p:spPr>
          <a:xfrm>
            <a:off x="0" y="624249"/>
            <a:ext cx="1219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5142E80-52F7-496F-BC15-766812D0B239}"/>
              </a:ext>
            </a:extLst>
          </p:cNvPr>
          <p:cNvSpPr txBox="1"/>
          <p:nvPr/>
        </p:nvSpPr>
        <p:spPr>
          <a:xfrm>
            <a:off x="224515" y="-1303"/>
            <a:ext cx="2074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r>
              <a:rPr lang="en-US" sz="3600" b="1" dirty="0"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r>
              <a:rPr lang="th-TH" sz="3600" b="1" dirty="0"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endParaRPr lang="en-US" sz="3600" b="1" dirty="0">
              <a:solidFill>
                <a:srgbClr val="00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8154D6-8B50-4742-858E-061198B1D54C}"/>
              </a:ext>
            </a:extLst>
          </p:cNvPr>
          <p:cNvSpPr txBox="1"/>
          <p:nvPr/>
        </p:nvSpPr>
        <p:spPr>
          <a:xfrm>
            <a:off x="7592109" y="57064"/>
            <a:ext cx="446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เพิ่มการดูแลผู้มีภาวะพึ่งพิงครอบคลุมมากขึ้น      </a:t>
            </a:r>
            <a:endParaRPr lang="en-US" sz="2800" b="1" dirty="0">
              <a:solidFill>
                <a:srgbClr val="00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2925685-30E1-40EF-9328-4733450FDF54}"/>
              </a:ext>
            </a:extLst>
          </p:cNvPr>
          <p:cNvSpPr/>
          <p:nvPr/>
        </p:nvSpPr>
        <p:spPr>
          <a:xfrm>
            <a:off x="7188453" y="155777"/>
            <a:ext cx="371379" cy="32579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3148993-EA76-4A51-9DED-959B444F71D2}"/>
              </a:ext>
            </a:extLst>
          </p:cNvPr>
          <p:cNvSpPr/>
          <p:nvPr/>
        </p:nvSpPr>
        <p:spPr>
          <a:xfrm rot="5400000">
            <a:off x="10826584" y="1858729"/>
            <a:ext cx="422026" cy="357262"/>
          </a:xfrm>
          <a:prstGeom prst="rightArrow">
            <a:avLst/>
          </a:prstGeom>
          <a:solidFill>
            <a:srgbClr val="CC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060A09-F349-4602-BCE9-BE4251B16B21}"/>
              </a:ext>
            </a:extLst>
          </p:cNvPr>
          <p:cNvGraphicFramePr>
            <a:graphicFrameLocks noGrp="1"/>
          </p:cNvGraphicFramePr>
          <p:nvPr/>
        </p:nvGraphicFramePr>
        <p:xfrm>
          <a:off x="224515" y="2374984"/>
          <a:ext cx="11859395" cy="4407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6720">
                  <a:extLst>
                    <a:ext uri="{9D8B030D-6E8A-4147-A177-3AD203B41FA5}">
                      <a16:colId xmlns:a16="http://schemas.microsoft.com/office/drawing/2014/main" val="3203944516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3919111487"/>
                    </a:ext>
                  </a:extLst>
                </a:gridCol>
                <a:gridCol w="2874337">
                  <a:extLst>
                    <a:ext uri="{9D8B030D-6E8A-4147-A177-3AD203B41FA5}">
                      <a16:colId xmlns:a16="http://schemas.microsoft.com/office/drawing/2014/main" val="3981744378"/>
                    </a:ext>
                  </a:extLst>
                </a:gridCol>
                <a:gridCol w="2610264">
                  <a:extLst>
                    <a:ext uri="{9D8B030D-6E8A-4147-A177-3AD203B41FA5}">
                      <a16:colId xmlns:a16="http://schemas.microsoft.com/office/drawing/2014/main" val="1427781650"/>
                    </a:ext>
                  </a:extLst>
                </a:gridCol>
                <a:gridCol w="2057270">
                  <a:extLst>
                    <a:ext uri="{9D8B030D-6E8A-4147-A177-3AD203B41FA5}">
                      <a16:colId xmlns:a16="http://schemas.microsoft.com/office/drawing/2014/main" val="2501245719"/>
                    </a:ext>
                  </a:extLst>
                </a:gridCol>
                <a:gridCol w="1520543">
                  <a:extLst>
                    <a:ext uri="{9D8B030D-6E8A-4147-A177-3AD203B41FA5}">
                      <a16:colId xmlns:a16="http://schemas.microsoft.com/office/drawing/2014/main" val="3173992856"/>
                    </a:ext>
                  </a:extLst>
                </a:gridCol>
              </a:tblGrid>
              <a:tr h="18666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อปสข.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333" marR="9333" marT="9333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อค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333" marR="9333" marT="9333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สปสช. เขต 5 ราชบุรี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333" marR="9333" marT="9333" marB="0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สำนักตรวจ/สสจ.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333" marR="9333" marT="9333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ศูนย์อนามัย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333" marR="9333" marT="9333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ท้องถิ่น, พม.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333" marR="9333" marT="9333" marB="0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686536"/>
                  </a:ext>
                </a:extLst>
              </a:tr>
              <a:tr h="3472015"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กำหนดแนว</a:t>
                      </a:r>
                    </a:p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ทางการ</a:t>
                      </a:r>
                    </a:p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ดำเนินงาน </a:t>
                      </a:r>
                      <a:b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กำกับติดตาม  </a:t>
                      </a:r>
                    </a:p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การดำเนินงาน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และความเพียงพอ 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CM CG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b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ติดตามเยี่ยม</a:t>
                      </a:r>
                    </a:p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ในพื้นที่</a:t>
                      </a:r>
                      <a:b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ให้ข้อเสนอแนะ </a:t>
                      </a:r>
                    </a:p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สนับสนับการ</a:t>
                      </a:r>
                    </a:p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ดำเนินงาน</a:t>
                      </a:r>
                      <a:b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333" marR="9333" marT="9333" marB="0"/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กำกับติดตามเชิง</a:t>
                      </a:r>
                      <a:endParaRPr lang="en-US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 algn="l" fontAlgn="t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พัฒนาคุณภาพ</a:t>
                      </a:r>
                      <a:endParaRPr lang="en-US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 algn="l" fontAlgn="t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มาตรฐานการบริการ</a:t>
                      </a:r>
                      <a:endParaRPr lang="en-US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 algn="l" fontAlgn="t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ในการการคัดกรอง 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ADL</a:t>
                      </a:r>
                      <a:b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ติดตามในคุณภาพ 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การบริการ 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Care manager  </a:t>
                      </a:r>
                      <a:endParaRPr lang="th-TH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 algn="l" fontAlgn="t">
                        <a:buNone/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Care giver</a:t>
                      </a:r>
                      <a:b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333" marR="9333" marT="9333" marB="0"/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1.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ประสานหน่วยงานที่เกี่ยวข้องทุกภาคส่วน 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ในการดำเนินงานร่วมกัน </a:t>
                      </a:r>
                      <a:b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จัดทำข้อมูลต่างๆ สนับสนุน เพื่อให้เกิดการ</a:t>
                      </a:r>
                      <a:endParaRPr lang="en-US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 algn="l" fontAlgn="t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ขับเคลื่อนการดำเนินงาน</a:t>
                      </a:r>
                      <a:b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ดำเนินการขับเคลื่อนด้วยกลไก อปสข อคม</a:t>
                      </a:r>
                      <a:b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สรุปผลการดำเนินจากการดำเนินงานที่</a:t>
                      </a:r>
                      <a:endParaRPr lang="en-US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 algn="l" fontAlgn="t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บูรณาการ เชื่อมโยงกัน เพื่อวางแผนการ</a:t>
                      </a:r>
                      <a:endParaRPr lang="en-US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 algn="l" fontAlgn="t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ดำเนินงานร่วมกันต่อไป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333" marR="9333" marT="93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นำข้อสั่งการจากคณะกรรมการ 5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x5  </a:t>
                      </a:r>
                    </a:p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ไปยังผู้เกี่ยวข้องและหน่วยงานที่</a:t>
                      </a:r>
                      <a:endParaRPr lang="en-US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เกี่ยวข้อง (สสจ., รพ., สสอ., รพ.สต)</a:t>
                      </a:r>
                      <a:b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ประสานการดำเนินงานในประเด็นที่</a:t>
                      </a:r>
                      <a:endParaRPr lang="en-US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เกี่ยวข้องกันในเขตสุขภาพทุกระดับ </a:t>
                      </a:r>
                      <a:b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นำประเด็นปัญหาของ 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LTC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เข้าคณะทำงานต่างๆ ในเขตสุขภาพอย่างต่อเนื่อง</a:t>
                      </a:r>
                    </a:p>
                  </a:txBody>
                  <a:tcPr marL="9333" marR="9333" marT="9333" marB="0"/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จัดทำข้อมูลร่วมกับ สปสช. </a:t>
                      </a:r>
                      <a:endParaRPr lang="en-US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 algn="l" fontAlgn="t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5 ราชบุรี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และสำนักงาน</a:t>
                      </a:r>
                      <a:endParaRPr lang="en-US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 algn="l" fontAlgn="t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เขตสุขภาพที่ 5 เพื่อวาง</a:t>
                      </a:r>
                      <a:endParaRPr lang="en-US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 algn="l" fontAlgn="t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แผนการดำเนินงานร่วมกันใน</a:t>
                      </a:r>
                      <a:endParaRPr lang="en-US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 algn="l" fontAlgn="t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ประเด็นพื้นที่ 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LTC 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2.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การอบรม 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Care manager 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ให้ข้อแนะนำทางวิชาการในการปรับปรุงคุณภาพการดูแล </a:t>
                      </a:r>
                      <a:b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4.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ร่วมกำกับ ติดตามประเมินผล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การดำเนินงาน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333" marR="9333" marT="93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อบจ. : สนับสนุนในด้าน</a:t>
                      </a:r>
                      <a:endParaRPr lang="en-US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งบประมาณใน</a:t>
                      </a:r>
                    </a:p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การอบรม 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Care </a:t>
                      </a:r>
                      <a:endParaRPr lang="th-TH" sz="1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giver</a:t>
                      </a:r>
                      <a:b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ท้องถิ่นจังหวัด </a:t>
                      </a:r>
                    </a:p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: ผลักดันในการ</a:t>
                      </a:r>
                    </a:p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ดำเนินงานของ </a:t>
                      </a:r>
                    </a:p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อบต/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LTC</a:t>
                      </a:r>
                      <a:b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อบต.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เทศบาล</a:t>
                      </a:r>
                    </a:p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: กปท. เข้าร่วม </a:t>
                      </a:r>
                    </a:p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LTC</a:t>
                      </a:r>
                      <a:b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พม. : สนับสนุนการ</a:t>
                      </a:r>
                    </a:p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ดำเนินงานการ</a:t>
                      </a:r>
                    </a:p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ดูแลผู้สูงอายุใน</a:t>
                      </a:r>
                    </a:p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ชุมชน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333" marR="9333" marT="9333" marB="0"/>
                </a:tc>
                <a:extLst>
                  <a:ext uri="{0D108BD9-81ED-4DB2-BD59-A6C34878D82A}">
                    <a16:rowId xmlns:a16="http://schemas.microsoft.com/office/drawing/2014/main" val="101132814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39BC28-B393-44A9-95A7-93F0863AC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64EC2C-E764-409C-938E-3BA1519D7CC9}"/>
              </a:ext>
            </a:extLst>
          </p:cNvPr>
          <p:cNvSpPr txBox="1"/>
          <p:nvPr/>
        </p:nvSpPr>
        <p:spPr>
          <a:xfrm>
            <a:off x="1664353" y="291262"/>
            <a:ext cx="5723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การดำเนินงานในระยะแรก(ปีงบประมาณ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4" name="Picture 3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10092569-BDBB-4D37-9C66-5D1F39ECC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82" y="5093112"/>
            <a:ext cx="2177382" cy="1263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group of people in a meeting&#10;&#10;Description automatically generated with medium confidence">
            <a:extLst>
              <a:ext uri="{FF2B5EF4-FFF2-40B4-BE49-F238E27FC236}">
                <a16:creationId xmlns:a16="http://schemas.microsoft.com/office/drawing/2014/main" id="{45A94F69-1B6F-44FF-BADA-771572A2D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07" y="3444564"/>
            <a:ext cx="2001618" cy="150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83A0EB3E-33D2-444B-B604-796B30614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80" y="5057265"/>
            <a:ext cx="1837240" cy="1378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F5D178-52EF-442F-94C4-5B9C2EBB4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11" y="3472491"/>
            <a:ext cx="1783848" cy="133102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36BE6D-7698-48CB-994B-A4112330B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11" y="5057265"/>
            <a:ext cx="1783848" cy="13371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FD4B3A-75AF-4772-999E-D3B09447C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0514" y="3466786"/>
            <a:ext cx="1783848" cy="1331022"/>
          </a:xfrm>
          <a:prstGeom prst="rect">
            <a:avLst/>
          </a:prstGeom>
          <a:ln>
            <a:solidFill>
              <a:srgbClr val="FF00FF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829889-5CB6-44F4-A764-A366E9F13F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9992" y="5057265"/>
            <a:ext cx="1837240" cy="13127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BC6DD7-7A9A-4762-89ED-A124E120C5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4006" y="3466786"/>
            <a:ext cx="1919672" cy="1311530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54DC0CB5-6A32-4A18-B107-F4770CE62770}"/>
              </a:ext>
            </a:extLst>
          </p:cNvPr>
          <p:cNvGraphicFramePr/>
          <p:nvPr/>
        </p:nvGraphicFramePr>
        <p:xfrm>
          <a:off x="200086" y="1443337"/>
          <a:ext cx="11284848" cy="128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779FF1-EB34-42BE-ADB3-4D728E36B47D}"/>
              </a:ext>
            </a:extLst>
          </p:cNvPr>
          <p:cNvCxnSpPr/>
          <p:nvPr/>
        </p:nvCxnSpPr>
        <p:spPr>
          <a:xfrm>
            <a:off x="0" y="2986680"/>
            <a:ext cx="1219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8D48169-F599-476E-8BB8-23577D221C70}"/>
              </a:ext>
            </a:extLst>
          </p:cNvPr>
          <p:cNvSpPr/>
          <p:nvPr/>
        </p:nvSpPr>
        <p:spPr>
          <a:xfrm rot="5400000">
            <a:off x="1660848" y="2915538"/>
            <a:ext cx="422026" cy="357262"/>
          </a:xfrm>
          <a:prstGeom prst="rightArrow">
            <a:avLst/>
          </a:prstGeom>
          <a:solidFill>
            <a:srgbClr val="CC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44D05A-C8CC-4001-89EB-99E0EAB6153A}"/>
              </a:ext>
            </a:extLst>
          </p:cNvPr>
          <p:cNvSpPr txBox="1"/>
          <p:nvPr/>
        </p:nvSpPr>
        <p:spPr>
          <a:xfrm>
            <a:off x="9390509" y="3429000"/>
            <a:ext cx="27336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ประเด็นร่วมการดูแลผู้สูงอายุ 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เขตสุขภาพที่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ระยะแรก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ปีงบประมาณ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400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78C0F5A-2CF9-434F-B61A-E0A136904A4C}"/>
              </a:ext>
            </a:extLst>
          </p:cNvPr>
          <p:cNvSpPr/>
          <p:nvPr/>
        </p:nvSpPr>
        <p:spPr>
          <a:xfrm>
            <a:off x="8434733" y="4522201"/>
            <a:ext cx="845745" cy="89246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0FEEE2-C8CC-4B98-84F7-F7F2B2B02ECE}"/>
              </a:ext>
            </a:extLst>
          </p:cNvPr>
          <p:cNvSpPr txBox="1"/>
          <p:nvPr/>
        </p:nvSpPr>
        <p:spPr>
          <a:xfrm>
            <a:off x="9628592" y="4720030"/>
            <a:ext cx="2313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@   </a:t>
            </a:r>
            <a:r>
              <a:rPr lang="th-TH" sz="2400" b="1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เพิ่มความครอบคลุม</a:t>
            </a:r>
            <a:endParaRPr lang="en-US" sz="2400" b="1" i="0" u="none" strike="noStrike" dirty="0">
              <a:solidFill>
                <a:srgbClr val="00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 fontAlgn="ctr"/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b="1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่</a:t>
            </a:r>
            <a:r>
              <a:rPr lang="th-TH" sz="2400" b="1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LTC</a:t>
            </a:r>
          </a:p>
          <a:p>
            <a:pPr algn="l" fontAlgn="ctr"/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@   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เพิ่มจำนวน</a:t>
            </a: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l" fontAlgn="ctr"/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Care manager </a:t>
            </a:r>
          </a:p>
          <a:p>
            <a:pPr algn="l" fontAlgn="ctr"/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2400" b="1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Care giver </a:t>
            </a:r>
            <a:endParaRPr lang="th-TH" sz="2400" b="1" i="0" u="none" strike="noStrike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2333A73-2A7C-4255-A2C7-C59DD25565B0}"/>
              </a:ext>
            </a:extLst>
          </p:cNvPr>
          <p:cNvCxnSpPr>
            <a:cxnSpLocks/>
            <a:stCxn id="26" idx="0"/>
            <a:endCxn id="21" idx="2"/>
          </p:cNvCxnSpPr>
          <p:nvPr/>
        </p:nvCxnSpPr>
        <p:spPr>
          <a:xfrm rot="16200000" flipV="1">
            <a:off x="7950928" y="622594"/>
            <a:ext cx="697988" cy="491482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ACCE9B-9E6E-4F68-AD4D-E7A9C577C064}"/>
              </a:ext>
            </a:extLst>
          </p:cNvPr>
          <p:cNvCxnSpPr/>
          <p:nvPr/>
        </p:nvCxnSpPr>
        <p:spPr>
          <a:xfrm>
            <a:off x="0" y="1169847"/>
            <a:ext cx="1219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5142E80-52F7-496F-BC15-766812D0B239}"/>
              </a:ext>
            </a:extLst>
          </p:cNvPr>
          <p:cNvSpPr txBox="1"/>
          <p:nvPr/>
        </p:nvSpPr>
        <p:spPr>
          <a:xfrm>
            <a:off x="237767" y="250485"/>
            <a:ext cx="2074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r>
              <a:rPr lang="en-US" sz="3600" b="1" dirty="0"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r>
              <a:rPr lang="th-TH" sz="3600" b="1" dirty="0"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endParaRPr lang="en-US" sz="3600" b="1" dirty="0">
              <a:solidFill>
                <a:srgbClr val="00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8154D6-8B50-4742-858E-061198B1D54C}"/>
              </a:ext>
            </a:extLst>
          </p:cNvPr>
          <p:cNvSpPr txBox="1"/>
          <p:nvPr/>
        </p:nvSpPr>
        <p:spPr>
          <a:xfrm>
            <a:off x="7605361" y="308852"/>
            <a:ext cx="446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เพิ่มการดูแลผู้มีภาวะพึ่งพิงครอบคลุมมากขึ้น      </a:t>
            </a:r>
            <a:endParaRPr lang="en-US" sz="2800" b="1" dirty="0">
              <a:solidFill>
                <a:srgbClr val="00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2925685-30E1-40EF-9328-4733450FDF54}"/>
              </a:ext>
            </a:extLst>
          </p:cNvPr>
          <p:cNvSpPr/>
          <p:nvPr/>
        </p:nvSpPr>
        <p:spPr>
          <a:xfrm>
            <a:off x="7201705" y="407565"/>
            <a:ext cx="371379" cy="32579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898F4-9CAB-4624-A94B-2B184C27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7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EE5B3-2723-4251-AB6E-BC940F52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311" y="1515794"/>
            <a:ext cx="11139377" cy="14208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จากการประชุมคณะทำงานดำเนินการแผนงานร่วมของ อปสข. และ 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อค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 เขต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1/2565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29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4F0ECD-F2FA-4E59-A8BD-9140E71F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6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A0AE73-1E50-4249-8110-CBEBC98A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5" y="1533377"/>
            <a:ext cx="5168636" cy="4070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70DFF6-9250-4ECD-97D2-640613EC0421}"/>
              </a:ext>
            </a:extLst>
          </p:cNvPr>
          <p:cNvSpPr txBox="1"/>
          <p:nvPr/>
        </p:nvSpPr>
        <p:spPr>
          <a:xfrm>
            <a:off x="1663965" y="44704"/>
            <a:ext cx="8338467" cy="1239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7033"/>
            <a:r>
              <a:rPr lang="th-TH" altLang="th-TH" sz="3727" b="1" dirty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การออกแบบระบบบริหารงบบริการสาธารณสุข</a:t>
            </a:r>
          </a:p>
          <a:p>
            <a:pPr algn="ctr" defTabSz="1217033"/>
            <a:r>
              <a:rPr lang="th-TH" altLang="th-TH" sz="3727" b="1" dirty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สำหรับผู้สูงอายุที่มีภาวะพึ่งพิงในระบบหลักประกันสุขภาพ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49687-CC15-49A7-B682-4CB8F977D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089" y="15447"/>
            <a:ext cx="1802820" cy="8257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95C957-D203-497A-ACE2-7EF1523A5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061" y="1385667"/>
            <a:ext cx="6528514" cy="42178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EA6C7E-EE59-4025-957E-38596C5D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3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Content Placeholder 7">
            <a:extLst>
              <a:ext uri="{FF2B5EF4-FFF2-40B4-BE49-F238E27FC236}">
                <a16:creationId xmlns:a16="http://schemas.microsoft.com/office/drawing/2014/main" id="{9A6A3046-CC0E-4755-83A1-B29B3F630E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01" y="725901"/>
            <a:ext cx="5629299" cy="4468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41D4FA-FCCB-46E9-ABC8-C442285B2B87}"/>
              </a:ext>
            </a:extLst>
          </p:cNvPr>
          <p:cNvSpPr txBox="1"/>
          <p:nvPr/>
        </p:nvSpPr>
        <p:spPr>
          <a:xfrm>
            <a:off x="257909" y="5708333"/>
            <a:ext cx="543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https://hdcservice.moph.go.th/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4/10/2564</a:t>
            </a:r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E46A16A7-732F-435F-8F0F-E388D261D9DE}"/>
              </a:ext>
            </a:extLst>
          </p:cNvPr>
          <p:cNvSpPr/>
          <p:nvPr/>
        </p:nvSpPr>
        <p:spPr>
          <a:xfrm>
            <a:off x="1533379" y="2430193"/>
            <a:ext cx="4164038" cy="998807"/>
          </a:xfrm>
          <a:prstGeom prst="donut">
            <a:avLst>
              <a:gd name="adj" fmla="val 0"/>
            </a:avLst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3A1DB-596B-4164-8DB3-39D0A0BC917D}"/>
              </a:ext>
            </a:extLst>
          </p:cNvPr>
          <p:cNvSpPr txBox="1"/>
          <p:nvPr/>
        </p:nvSpPr>
        <p:spPr>
          <a:xfrm>
            <a:off x="-304800" y="141126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err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ปิ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รามิดประชากรไทย ปี 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35C88-6FB0-4A99-A1AC-D55D09168145}"/>
              </a:ext>
            </a:extLst>
          </p:cNvPr>
          <p:cNvSpPr txBox="1"/>
          <p:nvPr/>
        </p:nvSpPr>
        <p:spPr>
          <a:xfrm>
            <a:off x="6400800" y="649494"/>
            <a:ext cx="425905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ผู้สูงอายุ </a:t>
            </a:r>
            <a:r>
              <a:rPr lang="en-US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13.8 </a:t>
            </a: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ล้านคน </a:t>
            </a:r>
            <a:r>
              <a:rPr lang="th-TH" sz="2400" b="1" dirty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20%)</a:t>
            </a:r>
            <a:endParaRPr lang="th-TH" sz="2400" b="1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เขต </a:t>
            </a:r>
            <a:r>
              <a:rPr lang="en-US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5 </a:t>
            </a: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ราชบุรี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4,087,001 </a:t>
            </a:r>
            <a:r>
              <a:rPr lang="th-TH" sz="2400" b="1" i="0" u="none" strike="noStrike" dirty="0">
                <a:solidFill>
                  <a:srgbClr val="0000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คน</a:t>
            </a:r>
            <a:endParaRPr lang="en-US" sz="2400" b="1" i="0" u="none" strike="noStrike" dirty="0">
              <a:solidFill>
                <a:srgbClr val="0000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ผู้สูงอายุ 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858,291</a:t>
            </a:r>
            <a:r>
              <a:rPr lang="th-TH" sz="2400" b="1" i="0" u="none" strike="noStrike" dirty="0">
                <a:solidFill>
                  <a:srgbClr val="0000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400" b="1" dirty="0">
                <a:solidFill>
                  <a:srgbClr val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คน </a:t>
            </a:r>
            <a:r>
              <a:rPr lang="th-TH" sz="2400" b="1" dirty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21%)</a:t>
            </a:r>
            <a:endParaRPr lang="en-US" sz="2400" b="1" i="0" u="none" strike="noStrike" dirty="0">
              <a:solidFill>
                <a:srgbClr val="C000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E701E17-1FDC-4AF4-9333-69D7F6BA0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1903"/>
              </p:ext>
            </p:extLst>
          </p:nvPr>
        </p:nvGraphicFramePr>
        <p:xfrm>
          <a:off x="6400800" y="1941095"/>
          <a:ext cx="5723082" cy="3336752"/>
        </p:xfrm>
        <a:graphic>
          <a:graphicData uri="http://schemas.openxmlformats.org/drawingml/2006/table">
            <a:tbl>
              <a:tblPr/>
              <a:tblGrid>
                <a:gridCol w="1077947">
                  <a:extLst>
                    <a:ext uri="{9D8B030D-6E8A-4147-A177-3AD203B41FA5}">
                      <a16:colId xmlns:a16="http://schemas.microsoft.com/office/drawing/2014/main" val="1747598773"/>
                    </a:ext>
                  </a:extLst>
                </a:gridCol>
                <a:gridCol w="1038987">
                  <a:extLst>
                    <a:ext uri="{9D8B030D-6E8A-4147-A177-3AD203B41FA5}">
                      <a16:colId xmlns:a16="http://schemas.microsoft.com/office/drawing/2014/main" val="3552979467"/>
                    </a:ext>
                  </a:extLst>
                </a:gridCol>
                <a:gridCol w="862946">
                  <a:extLst>
                    <a:ext uri="{9D8B030D-6E8A-4147-A177-3AD203B41FA5}">
                      <a16:colId xmlns:a16="http://schemas.microsoft.com/office/drawing/2014/main" val="3336518258"/>
                    </a:ext>
                  </a:extLst>
                </a:gridCol>
                <a:gridCol w="868698">
                  <a:extLst>
                    <a:ext uri="{9D8B030D-6E8A-4147-A177-3AD203B41FA5}">
                      <a16:colId xmlns:a16="http://schemas.microsoft.com/office/drawing/2014/main" val="2545324210"/>
                    </a:ext>
                  </a:extLst>
                </a:gridCol>
                <a:gridCol w="974049">
                  <a:extLst>
                    <a:ext uri="{9D8B030D-6E8A-4147-A177-3AD203B41FA5}">
                      <a16:colId xmlns:a16="http://schemas.microsoft.com/office/drawing/2014/main" val="3426881634"/>
                    </a:ext>
                  </a:extLst>
                </a:gridCol>
                <a:gridCol w="900455">
                  <a:extLst>
                    <a:ext uri="{9D8B030D-6E8A-4147-A177-3AD203B41FA5}">
                      <a16:colId xmlns:a16="http://schemas.microsoft.com/office/drawing/2014/main" val="137626023"/>
                    </a:ext>
                  </a:extLst>
                </a:gridCol>
              </a:tblGrid>
              <a:tr h="327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spc="-5" dirty="0" err="1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จังหวัด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ประชากร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spc="-5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ผู้สูงอายุ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ร้อยละ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คัดกรอง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ร้อยละ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7963"/>
                  </a:ext>
                </a:extLst>
              </a:tr>
              <a:tr h="327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683,178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149,506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21.88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136,229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91.12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4762"/>
                  </a:ext>
                </a:extLst>
              </a:tr>
              <a:tr h="32779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กาญจนบุรี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601,587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115,844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19.26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102,751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411"/>
                  </a:ext>
                </a:extLst>
              </a:tr>
              <a:tr h="327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638,567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153,826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24.09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141,413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91.93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083367"/>
                  </a:ext>
                </a:extLst>
              </a:tr>
              <a:tr h="327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779,183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154,145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19.78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106,913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69.36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549169"/>
                  </a:ext>
                </a:extLst>
              </a:tr>
              <a:tr h="327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408,387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80,375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19.68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51,950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64.63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890601"/>
                  </a:ext>
                </a:extLst>
              </a:tr>
              <a:tr h="327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157,255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39,207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24.93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36,485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93.06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412199"/>
                  </a:ext>
                </a:extLst>
              </a:tr>
              <a:tr h="327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spc="-5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เพชรบุรี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415,359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88,033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21.19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63,856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72.54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599973"/>
                  </a:ext>
                </a:extLst>
              </a:tr>
              <a:tr h="386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403,485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77,355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19.17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72,419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93.62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794817"/>
                  </a:ext>
                </a:extLst>
              </a:tr>
              <a:tr h="327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รวมเขต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4,087,001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858,291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712,016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82.96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654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816C9B-209B-4AC0-939C-32DE533AC45F}"/>
              </a:ext>
            </a:extLst>
          </p:cNvPr>
          <p:cNvSpPr txBox="1"/>
          <p:nvPr/>
        </p:nvSpPr>
        <p:spPr>
          <a:xfrm>
            <a:off x="6186333" y="19083"/>
            <a:ext cx="561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สถานการณ์ผู้สูงอายุ</a:t>
            </a:r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เขตสุขภาพที่ </a:t>
            </a:r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5 </a:t>
            </a: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ราชบุรี</a:t>
            </a:r>
            <a:endParaRPr lang="en-US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9A801-228E-432E-B1A2-E73C9009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6FC6AB-6785-4F81-A128-E31C87DDB9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989217"/>
              </p:ext>
            </p:extLst>
          </p:nvPr>
        </p:nvGraphicFramePr>
        <p:xfrm>
          <a:off x="653813" y="1285876"/>
          <a:ext cx="6123945" cy="4594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277A14-9433-47FA-AB12-3509F1390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109548"/>
              </p:ext>
            </p:extLst>
          </p:nvPr>
        </p:nvGraphicFramePr>
        <p:xfrm>
          <a:off x="6793185" y="1285876"/>
          <a:ext cx="4534848" cy="4653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6015">
                  <a:extLst>
                    <a:ext uri="{9D8B030D-6E8A-4147-A177-3AD203B41FA5}">
                      <a16:colId xmlns:a16="http://schemas.microsoft.com/office/drawing/2014/main" val="2952915191"/>
                    </a:ext>
                  </a:extLst>
                </a:gridCol>
                <a:gridCol w="2218833">
                  <a:extLst>
                    <a:ext uri="{9D8B030D-6E8A-4147-A177-3AD203B41FA5}">
                      <a16:colId xmlns:a16="http://schemas.microsoft.com/office/drawing/2014/main" val="2217263960"/>
                    </a:ext>
                  </a:extLst>
                </a:gridCol>
              </a:tblGrid>
              <a:tr h="15504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800" u="none" strike="noStrike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การคัดกรองการปฏิบัติกิจวัตรประจำวัน (</a:t>
                      </a:r>
                      <a:r>
                        <a:rPr lang="en-US" sz="2800" u="none" strike="noStrike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ADL) </a:t>
                      </a:r>
                      <a:r>
                        <a:rPr lang="th-TH" sz="2800" u="none" strike="noStrike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ปี 2564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13876" marR="13876" marT="13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831867"/>
                  </a:ext>
                </a:extLst>
              </a:tr>
              <a:tr h="5862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800" u="none" strike="noStrike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เขต 5 ราชบุรี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13876" marR="13876" marT="1387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99810"/>
                  </a:ext>
                </a:extLst>
              </a:tr>
              <a:tr h="10683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ดำเนินการคัดกรอง </a:t>
                      </a:r>
                      <a:r>
                        <a:rPr lang="en-US" sz="2800" u="none" strike="noStrike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ADL </a:t>
                      </a:r>
                      <a:r>
                        <a:rPr lang="th-TH" sz="2800" u="none" strike="noStrike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แล้ว 82.96% (</a:t>
                      </a:r>
                      <a:r>
                        <a:rPr lang="en-US" sz="2800" u="none" strike="noStrike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N=712016)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13876" marR="13876" marT="13876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41009"/>
                  </a:ext>
                </a:extLst>
              </a:tr>
              <a:tr h="4829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กลุ่มติดสังคม 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13876" marR="13876" marT="1387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693,541(97.4%)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13876" marR="13876" marT="1387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888873"/>
                  </a:ext>
                </a:extLst>
              </a:tr>
              <a:tr h="4829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กลุ่มติดบ้าน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13876" marR="13876" marT="1387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13,819(1.9%)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13876" marR="13876" marT="1387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632545"/>
                  </a:ext>
                </a:extLst>
              </a:tr>
              <a:tr h="4829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กลุ่มติดเตียง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13876" marR="13876" marT="13876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4,656(0.65%)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13876" marR="13876" marT="13876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2088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66CF78-ECD2-48EA-A237-A6D949C3205B}"/>
              </a:ext>
            </a:extLst>
          </p:cNvPr>
          <p:cNvSpPr txBox="1"/>
          <p:nvPr/>
        </p:nvSpPr>
        <p:spPr>
          <a:xfrm>
            <a:off x="653813" y="238876"/>
            <a:ext cx="289111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ผู้สูงอายุ </a:t>
            </a:r>
            <a:r>
              <a:rPr lang="en-US" b="1" dirty="0">
                <a:latin typeface="JasmineUPC" panose="02020603050405020304" pitchFamily="18" charset="-34"/>
                <a:cs typeface="JasmineUPC" panose="02020603050405020304" pitchFamily="18" charset="-34"/>
              </a:rPr>
              <a:t>13.8 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ล้านคน </a:t>
            </a:r>
            <a:r>
              <a:rPr lang="th-TH" b="1" dirty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20%)</a:t>
            </a:r>
            <a:endParaRPr lang="th-TH" b="1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เขต </a:t>
            </a:r>
            <a:r>
              <a:rPr lang="en-US" b="1" dirty="0">
                <a:latin typeface="JasmineUPC" panose="02020603050405020304" pitchFamily="18" charset="-34"/>
                <a:cs typeface="JasmineUPC" panose="02020603050405020304" pitchFamily="18" charset="-34"/>
              </a:rPr>
              <a:t>5 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ราชบุรี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4,087,001 </a:t>
            </a:r>
            <a:r>
              <a:rPr lang="th-TH" sz="1800" b="1" i="0" u="none" strike="noStrike" dirty="0">
                <a:solidFill>
                  <a:srgbClr val="0000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คน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ผู้สูงอายุ 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858,291</a:t>
            </a:r>
            <a:r>
              <a:rPr lang="th-TH" sz="1800" b="1" i="0" u="none" strike="noStrike" dirty="0">
                <a:solidFill>
                  <a:srgbClr val="000000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b="1" dirty="0">
                <a:solidFill>
                  <a:srgbClr val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คน </a:t>
            </a:r>
            <a:r>
              <a:rPr lang="th-TH" b="1" dirty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21%)</a:t>
            </a:r>
            <a:endParaRPr lang="en-US" sz="1800" b="1" i="0" u="none" strike="noStrike" dirty="0">
              <a:solidFill>
                <a:srgbClr val="C000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8DD21EA-0C73-4933-9158-E5B535F1A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4174" y="6339682"/>
            <a:ext cx="46926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 eaLnBrk="1" hangingPunct="1"/>
            <a:r>
              <a:rPr lang="th-TH" altLang="th-TH" sz="1600" b="1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ที่มา </a:t>
            </a:r>
            <a:r>
              <a:rPr lang="en-GB" altLang="th-TH" sz="1600" b="1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: </a:t>
            </a:r>
            <a:r>
              <a:rPr lang="th-TH" altLang="th-TH" sz="1600" b="1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แผนการตรวจนราชการกระทรวงสาธารณสุข</a:t>
            </a:r>
            <a:r>
              <a:rPr lang="en-US" altLang="th-TH" sz="1600" b="1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; 2564 </a:t>
            </a:r>
            <a:endParaRPr lang="th-TH" altLang="th-TH" sz="1600" b="1" dirty="0">
              <a:latin typeface="JasmineUPC" panose="02020603050405020304" pitchFamily="18" charset="-34"/>
              <a:ea typeface="Times New Roman" panose="02020603050405020304" pitchFamily="18" charset="0"/>
              <a:cs typeface="JasmineUPC" panose="02020603050405020304" pitchFamily="18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3B38D-5BA8-4126-AF8D-38C0EC5C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5EB9-3077-44BA-ACEE-6C57926F69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26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2203</Words>
  <Application>Microsoft Office PowerPoint</Application>
  <PresentationFormat>Widescreen</PresentationFormat>
  <Paragraphs>645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JasmineUPC</vt:lpstr>
      <vt:lpstr>TH SarabunPSK</vt:lpstr>
      <vt:lpstr>Wingdings</vt:lpstr>
      <vt:lpstr>Office Theme</vt:lpstr>
      <vt:lpstr>Acrobat Document</vt:lpstr>
      <vt:lpstr>ประเด็นสุขภาพเขต  แผนการดูแลผู้สูงอายุที่มีภาวะพึ่งพิง  </vt:lpstr>
      <vt:lpstr>ที่มา</vt:lpstr>
      <vt:lpstr>PowerPoint Presentation</vt:lpstr>
      <vt:lpstr>PowerPoint Presentation</vt:lpstr>
      <vt:lpstr>PowerPoint Presentation</vt:lpstr>
      <vt:lpstr>จากการประชุมคณะทำงานดำเนินการแผนงานร่วมของ อปสข. และ อคม. เขต 5 ราชบุรี ครั้งที่ 1/2565 วันที่ 29 ตุลาคม 2564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กิจกรรมที่ดำเนินการแล้ว</vt:lpstr>
      <vt:lpstr>PowerPoint Presentation</vt:lpstr>
      <vt:lpstr>PowerPoint Presentation</vt:lpstr>
      <vt:lpstr>PowerPoint Presentation</vt:lpstr>
      <vt:lpstr>คณะทำงานกำกับคุณภาพและมาตรฐานการดูแลผู้สูงอายุที่มีภาวะพึ่งพิง</vt:lpstr>
      <vt:lpstr>เพื่อพิจารณา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แผนงานการดูแลระยะยาวด้านสาธารณสุข สำหรับผู้สูงอายุที่มีภาวะพึ่งพิง (Long Term Care)  ในระบบหลักประกันสุขภาพแห่งชาติ เขตสุขภาพที่ 5</dc:title>
  <dc:creator>nhso 123</dc:creator>
  <cp:lastModifiedBy>chattika maeprasart</cp:lastModifiedBy>
  <cp:revision>67</cp:revision>
  <cp:lastPrinted>2022-02-23T07:07:19Z</cp:lastPrinted>
  <dcterms:created xsi:type="dcterms:W3CDTF">2021-10-04T03:47:40Z</dcterms:created>
  <dcterms:modified xsi:type="dcterms:W3CDTF">2022-02-23T07:09:23Z</dcterms:modified>
</cp:coreProperties>
</file>